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85" r:id="rId6"/>
    <p:sldId id="261" r:id="rId7"/>
    <p:sldId id="286" r:id="rId8"/>
    <p:sldId id="287" r:id="rId9"/>
    <p:sldId id="288" r:id="rId10"/>
    <p:sldId id="289" r:id="rId11"/>
    <p:sldId id="290" r:id="rId12"/>
    <p:sldId id="291" r:id="rId13"/>
    <p:sldId id="31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262" r:id="rId34"/>
    <p:sldId id="263" r:id="rId35"/>
    <p:sldId id="264" r:id="rId36"/>
    <p:sldId id="265" r:id="rId37"/>
    <p:sldId id="266" r:id="rId38"/>
    <p:sldId id="267" r:id="rId39"/>
    <p:sldId id="268" r:id="rId40"/>
    <p:sldId id="269" r:id="rId41"/>
    <p:sldId id="270" r:id="rId42"/>
    <p:sldId id="271" r:id="rId43"/>
    <p:sldId id="272" r:id="rId44"/>
    <p:sldId id="273" r:id="rId45"/>
    <p:sldId id="274" r:id="rId46"/>
    <p:sldId id="275" r:id="rId47"/>
    <p:sldId id="276" r:id="rId48"/>
    <p:sldId id="277" r:id="rId49"/>
    <p:sldId id="278" r:id="rId50"/>
    <p:sldId id="279" r:id="rId51"/>
    <p:sldId id="280" r:id="rId52"/>
    <p:sldId id="281" r:id="rId53"/>
    <p:sldId id="282" r:id="rId54"/>
    <p:sldId id="283" r:id="rId55"/>
    <p:sldId id="284"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90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5AE67-23ED-4155-AFC7-013AD4EA98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9D5BFC-27F1-42D6-B900-79D4995F51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7343307-9BD1-412D-8DB4-FD13E0290AFD}"/>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5" name="Footer Placeholder 4">
            <a:extLst>
              <a:ext uri="{FF2B5EF4-FFF2-40B4-BE49-F238E27FC236}">
                <a16:creationId xmlns:a16="http://schemas.microsoft.com/office/drawing/2014/main" id="{A4B550A9-A08A-4703-9C7A-736BDC7E72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BA20A-DB5D-4D56-BC59-0D11C1F01FAD}"/>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208958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674C9-E634-4740-B9F3-A7F6E7F833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1C5674-D84A-4B69-A9F5-4A11EFCEAC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E54073-8503-4A7B-8E51-7E783BDB3BE6}"/>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5" name="Footer Placeholder 4">
            <a:extLst>
              <a:ext uri="{FF2B5EF4-FFF2-40B4-BE49-F238E27FC236}">
                <a16:creationId xmlns:a16="http://schemas.microsoft.com/office/drawing/2014/main" id="{9B924C43-D463-4414-9B19-25126640A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DCD39-8E81-43C7-9EFB-DBC52493D8C0}"/>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4125155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B93F08-3798-4B90-B237-0549DFD4D9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7AC8C0-A5E9-4AE6-9AEA-AB60171B7F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89BF18-C3C6-4EA2-AE04-1A6774A647A5}"/>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5" name="Footer Placeholder 4">
            <a:extLst>
              <a:ext uri="{FF2B5EF4-FFF2-40B4-BE49-F238E27FC236}">
                <a16:creationId xmlns:a16="http://schemas.microsoft.com/office/drawing/2014/main" id="{0FC184B0-8D1E-4F83-A815-7145912731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C6134B-D35F-44BC-AB15-6A37394972C5}"/>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380869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1A7D-8033-4BFA-A340-9FFB7BAE66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53071B-B2EE-4113-8581-DF85C9FC29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F8553C-DFE7-4F60-8BB4-7B69FDA6A72D}"/>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5" name="Footer Placeholder 4">
            <a:extLst>
              <a:ext uri="{FF2B5EF4-FFF2-40B4-BE49-F238E27FC236}">
                <a16:creationId xmlns:a16="http://schemas.microsoft.com/office/drawing/2014/main" id="{51CF4B83-4DE1-430F-91E9-DCACE89A83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91B26C-43CA-49DF-BA7A-789B951F6D2A}"/>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316879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16E4B-918B-416E-BA31-16100D2314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5B7A7D-D773-4181-886A-16C18ED536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339E4D-CB97-4E3C-9566-66963C41844D}"/>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5" name="Footer Placeholder 4">
            <a:extLst>
              <a:ext uri="{FF2B5EF4-FFF2-40B4-BE49-F238E27FC236}">
                <a16:creationId xmlns:a16="http://schemas.microsoft.com/office/drawing/2014/main" id="{AC8A5230-FC5B-46D4-B6FA-E39B7B2F33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087157-9411-4A64-9035-A71229DCB32D}"/>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143610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BA259-26E8-410B-B70C-CE1F756390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38CAC5-E431-4B3C-A503-5CBE6F3DF8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9C760A-0C3B-4E7F-A3F0-28C95AE0CD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ABB9A8-5876-43D9-BC2B-42DB1DDFF7D3}"/>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6" name="Footer Placeholder 5">
            <a:extLst>
              <a:ext uri="{FF2B5EF4-FFF2-40B4-BE49-F238E27FC236}">
                <a16:creationId xmlns:a16="http://schemas.microsoft.com/office/drawing/2014/main" id="{D6344DAE-803A-41D9-A7C5-119DD224D7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18E04D-A637-4008-9934-9D214669FC19}"/>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60642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5F1D5-86C5-48B0-8578-43C883F831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FF8100-20BE-4A44-BB72-ED3ECEFAB4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FF030A-97AA-4F0E-AE5B-4335617018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CCF2C8-8801-4706-B8C1-41F48D9747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C22C4E-3E62-42AF-9619-EF8C8AD4B6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270781-4DFE-4CA9-8773-11CD342EB8D0}"/>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8" name="Footer Placeholder 7">
            <a:extLst>
              <a:ext uri="{FF2B5EF4-FFF2-40B4-BE49-F238E27FC236}">
                <a16:creationId xmlns:a16="http://schemas.microsoft.com/office/drawing/2014/main" id="{46980B70-5C62-4D66-96E4-A9FF10D305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D9B368-7DE4-4F92-8B09-8444DDF640C6}"/>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238035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2E243-CE9C-4891-9BF3-6330C43F54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A69338-62F9-4638-8809-1CA414AF2671}"/>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4" name="Footer Placeholder 3">
            <a:extLst>
              <a:ext uri="{FF2B5EF4-FFF2-40B4-BE49-F238E27FC236}">
                <a16:creationId xmlns:a16="http://schemas.microsoft.com/office/drawing/2014/main" id="{456C4E83-9A6F-495B-BE14-841D6F5179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B363525-0F8F-470A-B090-D772A451220C}"/>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2647013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E8902-0CD3-4850-B489-08CBD6D75AD0}"/>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3" name="Footer Placeholder 2">
            <a:extLst>
              <a:ext uri="{FF2B5EF4-FFF2-40B4-BE49-F238E27FC236}">
                <a16:creationId xmlns:a16="http://schemas.microsoft.com/office/drawing/2014/main" id="{C1007237-5C3E-4517-B043-4E2D13AE52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435095-C705-434C-BB8B-3DBC47836594}"/>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156994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89FD5-B81C-4CB3-B298-9E6E85728F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F01379-8C00-473E-8510-70D87B44B3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2E3B89-6971-4822-89D0-F8031515D4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3595F6-78C8-4427-85DE-81B6C65159EF}"/>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6" name="Footer Placeholder 5">
            <a:extLst>
              <a:ext uri="{FF2B5EF4-FFF2-40B4-BE49-F238E27FC236}">
                <a16:creationId xmlns:a16="http://schemas.microsoft.com/office/drawing/2014/main" id="{D7C2AD96-5992-4AC3-85AE-B1CB1FBEB0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78D696-3A5F-420D-A10D-41E1BD2A8FE9}"/>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38016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2FD7B-40E2-46DE-9CD7-AB0D172073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D97334-B903-442C-816F-90285FB63B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D07873-AA71-4253-B38A-9BECA3C53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D98B06-160C-44F3-8319-570FDE89280E}"/>
              </a:ext>
            </a:extLst>
          </p:cNvPr>
          <p:cNvSpPr>
            <a:spLocks noGrp="1"/>
          </p:cNvSpPr>
          <p:nvPr>
            <p:ph type="dt" sz="half" idx="10"/>
          </p:nvPr>
        </p:nvSpPr>
        <p:spPr/>
        <p:txBody>
          <a:bodyPr/>
          <a:lstStyle/>
          <a:p>
            <a:fld id="{5C68C814-DA09-4BBA-87D1-941F3690050F}" type="datetimeFigureOut">
              <a:rPr lang="en-US" smtClean="0"/>
              <a:t>2/3/2020</a:t>
            </a:fld>
            <a:endParaRPr lang="en-US"/>
          </a:p>
        </p:txBody>
      </p:sp>
      <p:sp>
        <p:nvSpPr>
          <p:cNvPr id="6" name="Footer Placeholder 5">
            <a:extLst>
              <a:ext uri="{FF2B5EF4-FFF2-40B4-BE49-F238E27FC236}">
                <a16:creationId xmlns:a16="http://schemas.microsoft.com/office/drawing/2014/main" id="{E9745C4F-E82B-440A-8F0E-330880CA5F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D44DD5-FAA0-4205-8F88-1E7BDA2F2B04}"/>
              </a:ext>
            </a:extLst>
          </p:cNvPr>
          <p:cNvSpPr>
            <a:spLocks noGrp="1"/>
          </p:cNvSpPr>
          <p:nvPr>
            <p:ph type="sldNum" sz="quarter" idx="12"/>
          </p:nvPr>
        </p:nvSpPr>
        <p:spPr/>
        <p:txBody>
          <a:bodyPr/>
          <a:lstStyle/>
          <a:p>
            <a:fld id="{8EDC6A89-DCCA-4DE8-8FF3-FF505753D67D}" type="slidenum">
              <a:rPr lang="en-US" smtClean="0"/>
              <a:t>‹#›</a:t>
            </a:fld>
            <a:endParaRPr lang="en-US"/>
          </a:p>
        </p:txBody>
      </p:sp>
    </p:spTree>
    <p:extLst>
      <p:ext uri="{BB962C8B-B14F-4D97-AF65-F5344CB8AC3E}">
        <p14:creationId xmlns:p14="http://schemas.microsoft.com/office/powerpoint/2010/main" val="560724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A25F6A-691E-48B7-851C-EC7BB1F57B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BFE3C9-693D-4F31-B52C-9B7D4F180E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880E0E-76F0-4536-8C57-58F5AC0179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68C814-DA09-4BBA-87D1-941F3690050F}" type="datetimeFigureOut">
              <a:rPr lang="en-US" smtClean="0"/>
              <a:t>2/3/2020</a:t>
            </a:fld>
            <a:endParaRPr lang="en-US"/>
          </a:p>
        </p:txBody>
      </p:sp>
      <p:sp>
        <p:nvSpPr>
          <p:cNvPr id="5" name="Footer Placeholder 4">
            <a:extLst>
              <a:ext uri="{FF2B5EF4-FFF2-40B4-BE49-F238E27FC236}">
                <a16:creationId xmlns:a16="http://schemas.microsoft.com/office/drawing/2014/main" id="{4601306B-C6CE-40C1-B73D-850CC080C5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3768EF-A794-4183-A0E7-D4275A1680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C6A89-DCCA-4DE8-8FF3-FF505753D67D}" type="slidenum">
              <a:rPr lang="en-US" smtClean="0"/>
              <a:t>‹#›</a:t>
            </a:fld>
            <a:endParaRPr lang="en-US"/>
          </a:p>
        </p:txBody>
      </p:sp>
    </p:spTree>
    <p:extLst>
      <p:ext uri="{BB962C8B-B14F-4D97-AF65-F5344CB8AC3E}">
        <p14:creationId xmlns:p14="http://schemas.microsoft.com/office/powerpoint/2010/main" val="2350227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outheretoo.blogspot.com/2011_12_01_archive.html" TargetMode="External"/><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36118-F97B-4C5D-B78E-7CCCB0B9CC7D}"/>
              </a:ext>
            </a:extLst>
          </p:cNvPr>
          <p:cNvSpPr>
            <a:spLocks noGrp="1"/>
          </p:cNvSpPr>
          <p:nvPr>
            <p:ph type="ctrTitle"/>
          </p:nvPr>
        </p:nvSpPr>
        <p:spPr/>
        <p:txBody>
          <a:bodyPr/>
          <a:lstStyle/>
          <a:p>
            <a:r>
              <a:rPr lang="he-IL"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Subtitle 2">
            <a:extLst>
              <a:ext uri="{FF2B5EF4-FFF2-40B4-BE49-F238E27FC236}">
                <a16:creationId xmlns:a16="http://schemas.microsoft.com/office/drawing/2014/main" id="{C59B827D-0529-4E68-952F-77B0D6A2FE25}"/>
              </a:ext>
            </a:extLst>
          </p:cNvPr>
          <p:cNvSpPr>
            <a:spLocks noGrp="1"/>
          </p:cNvSpPr>
          <p:nvPr>
            <p:ph type="subTitle" idx="1"/>
          </p:nvPr>
        </p:nvSpPr>
        <p:spPr/>
        <p:txBody>
          <a:bodyPr>
            <a:normAutofit lnSpcReduction="10000"/>
          </a:bodyPr>
          <a:lstStyle/>
          <a:p>
            <a:pPr rtl="1"/>
            <a:r>
              <a:rPr lang="he-IL" sz="6600" dirty="0">
                <a:solidFill>
                  <a:srgbClr val="2B2A29"/>
                </a:solidFill>
                <a:latin typeface="Ezra SIL SR" panose="02000400000000000000" pitchFamily="2" charset="-79"/>
                <a:cs typeface="Ezra SIL SR" panose="02000400000000000000" pitchFamily="2" charset="-79"/>
              </a:rPr>
              <a:t>מוּאדם</a:t>
            </a:r>
          </a:p>
          <a:p>
            <a:br>
              <a:rPr lang="he-IL" dirty="0"/>
            </a:br>
            <a:r>
              <a:rPr lang="en-US" dirty="0"/>
              <a:t>The Appointed Feasts of The LORD</a:t>
            </a:r>
          </a:p>
        </p:txBody>
      </p:sp>
    </p:spTree>
    <p:extLst>
      <p:ext uri="{BB962C8B-B14F-4D97-AF65-F5344CB8AC3E}">
        <p14:creationId xmlns:p14="http://schemas.microsoft.com/office/powerpoint/2010/main" val="4255688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normAutofit/>
          </a:bodyPr>
          <a:lstStyle/>
          <a:p>
            <a:pPr marL="0" lvl="0" indent="0">
              <a:buNone/>
            </a:pPr>
            <a:r>
              <a:rPr lang="en-US" sz="4400" dirty="0">
                <a:solidFill>
                  <a:prstClr val="black"/>
                </a:solidFill>
              </a:rPr>
              <a:t>“an appointment” in our modern concept.  It is used to designate a set time, place, or meeting.  It is understood to mean something that is designated, set aside, particular, precise, and definite.  In other words, it is a set appointment that cannot be changed.</a:t>
            </a:r>
          </a:p>
          <a:p>
            <a:pPr marL="0" indent="0">
              <a:buNone/>
            </a:pPr>
            <a:endParaRPr lang="en-US" sz="4400" dirty="0"/>
          </a:p>
        </p:txBody>
      </p:sp>
    </p:spTree>
    <p:extLst>
      <p:ext uri="{BB962C8B-B14F-4D97-AF65-F5344CB8AC3E}">
        <p14:creationId xmlns:p14="http://schemas.microsoft.com/office/powerpoint/2010/main" val="3721162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normAutofit/>
          </a:bodyPr>
          <a:lstStyle/>
          <a:p>
            <a:pPr marL="0" indent="0">
              <a:buNone/>
            </a:pPr>
            <a:r>
              <a:rPr lang="en-US" sz="4400" dirty="0"/>
              <a:t>Torah Context:</a:t>
            </a:r>
          </a:p>
          <a:p>
            <a:pPr marL="0" indent="0">
              <a:buNone/>
            </a:pPr>
            <a:endParaRPr lang="en-US" sz="4400" dirty="0"/>
          </a:p>
          <a:p>
            <a:pPr marL="0" indent="0">
              <a:buNone/>
            </a:pPr>
            <a:r>
              <a:rPr lang="en-US" sz="4400" dirty="0"/>
              <a:t>Specific to the feasts,</a:t>
            </a:r>
          </a:p>
          <a:p>
            <a:pPr marL="0" indent="0">
              <a:buNone/>
            </a:pPr>
            <a:r>
              <a:rPr lang="en-US" sz="4400" dirty="0"/>
              <a:t>An appointed time, set aside </a:t>
            </a:r>
          </a:p>
          <a:p>
            <a:pPr marL="0" indent="0">
              <a:buNone/>
            </a:pPr>
            <a:r>
              <a:rPr lang="en-US" sz="4400" dirty="0"/>
              <a:t>	to perform the required feasts of Israel</a:t>
            </a:r>
          </a:p>
        </p:txBody>
      </p:sp>
    </p:spTree>
    <p:extLst>
      <p:ext uri="{BB962C8B-B14F-4D97-AF65-F5344CB8AC3E}">
        <p14:creationId xmlns:p14="http://schemas.microsoft.com/office/powerpoint/2010/main" val="1189335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noAutofit/>
          </a:bodyPr>
          <a:lstStyle/>
          <a:p>
            <a:pPr marL="0" marR="0" indent="0">
              <a:lnSpc>
                <a:spcPct val="107000"/>
              </a:lnSpc>
              <a:spcBef>
                <a:spcPts val="0"/>
              </a:spcBef>
              <a:spcAft>
                <a:spcPts val="800"/>
              </a:spcAft>
              <a:buNone/>
            </a:pPr>
            <a:r>
              <a:rPr lang="en-US" sz="4400" dirty="0">
                <a:latin typeface="Calibri" panose="020F0502020204030204" pitchFamily="34" charset="0"/>
                <a:ea typeface="Calibri" panose="020F0502020204030204" pitchFamily="34" charset="0"/>
                <a:cs typeface="Times New Roman" panose="02020603050405020304" pitchFamily="18" charset="0"/>
              </a:rPr>
              <a:t> In </a:t>
            </a:r>
            <a:r>
              <a:rPr lang="x-none" sz="4400" dirty="0">
                <a:latin typeface="Calibri" panose="020F0502020204030204" pitchFamily="34" charset="0"/>
                <a:ea typeface="Calibri" panose="020F0502020204030204" pitchFamily="34" charset="0"/>
                <a:cs typeface="Times New Roman" panose="02020603050405020304" pitchFamily="18" charset="0"/>
              </a:rPr>
              <a:t>Lev 23:2 </a:t>
            </a:r>
            <a:r>
              <a:rPr lang="en-US" sz="4400" dirty="0">
                <a:latin typeface="Calibri" panose="020F0502020204030204" pitchFamily="34" charset="0"/>
                <a:ea typeface="Calibri" panose="020F0502020204030204" pitchFamily="34" charset="0"/>
                <a:cs typeface="Times New Roman" panose="02020603050405020304" pitchFamily="18" charset="0"/>
              </a:rPr>
              <a:t>(</a:t>
            </a:r>
            <a:r>
              <a:rPr lang="x-none" sz="4400" dirty="0">
                <a:latin typeface="Calibri" panose="020F0502020204030204" pitchFamily="34" charset="0"/>
                <a:ea typeface="Calibri" panose="020F0502020204030204" pitchFamily="34" charset="0"/>
                <a:cs typeface="Times New Roman" panose="02020603050405020304" pitchFamily="18" charset="0"/>
              </a:rPr>
              <a:t>JPS</a:t>
            </a:r>
            <a:r>
              <a:rPr lang="en-US" sz="4400" dirty="0">
                <a:latin typeface="Calibri" panose="020F0502020204030204" pitchFamily="34" charset="0"/>
                <a:ea typeface="Calibri" panose="020F0502020204030204" pitchFamily="34" charset="0"/>
                <a:cs typeface="Times New Roman" panose="02020603050405020304" pitchFamily="18" charset="0"/>
              </a:rPr>
              <a:t>) we read: </a:t>
            </a:r>
            <a:r>
              <a:rPr lang="x-none" sz="4400" dirty="0">
                <a:latin typeface="Calibri" panose="020F0502020204030204" pitchFamily="34" charset="0"/>
                <a:ea typeface="Calibri" panose="020F0502020204030204" pitchFamily="34" charset="0"/>
                <a:cs typeface="Times New Roman" panose="02020603050405020304" pitchFamily="18" charset="0"/>
              </a:rPr>
              <a:t>  </a:t>
            </a:r>
            <a:endParaRPr lang="en-US" sz="4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400" dirty="0">
                <a:latin typeface="Calibri" panose="020F0502020204030204" pitchFamily="34" charset="0"/>
                <a:ea typeface="Calibri" panose="020F0502020204030204" pitchFamily="34" charset="0"/>
                <a:cs typeface="Times New Roman" panose="02020603050405020304" pitchFamily="18" charset="0"/>
              </a:rPr>
              <a:t>“</a:t>
            </a:r>
            <a:r>
              <a:rPr lang="x-none" sz="4400" dirty="0">
                <a:latin typeface="Calibri" panose="020F0502020204030204" pitchFamily="34" charset="0"/>
                <a:ea typeface="Calibri" panose="020F0502020204030204" pitchFamily="34" charset="0"/>
                <a:cs typeface="Times New Roman" panose="02020603050405020304" pitchFamily="18" charset="0"/>
              </a:rPr>
              <a:t>Speak unto the </a:t>
            </a:r>
            <a:r>
              <a:rPr lang="x-none" sz="4400" u="sng" dirty="0">
                <a:latin typeface="Calibri" panose="020F0502020204030204" pitchFamily="34" charset="0"/>
                <a:ea typeface="Calibri" panose="020F0502020204030204" pitchFamily="34" charset="0"/>
                <a:cs typeface="Times New Roman" panose="02020603050405020304" pitchFamily="18" charset="0"/>
              </a:rPr>
              <a:t>children of Israel</a:t>
            </a:r>
            <a:r>
              <a:rPr lang="x-none" sz="4400" dirty="0">
                <a:latin typeface="Calibri" panose="020F0502020204030204" pitchFamily="34" charset="0"/>
                <a:ea typeface="Calibri" panose="020F0502020204030204" pitchFamily="34" charset="0"/>
                <a:cs typeface="Times New Roman" panose="02020603050405020304" pitchFamily="18" charset="0"/>
              </a:rPr>
              <a:t>, and say unto them: The </a:t>
            </a:r>
            <a:r>
              <a:rPr lang="x-none" sz="4400" u="sng" dirty="0">
                <a:latin typeface="Calibri" panose="020F0502020204030204" pitchFamily="34" charset="0"/>
                <a:ea typeface="Calibri" panose="020F0502020204030204" pitchFamily="34" charset="0"/>
                <a:cs typeface="Times New Roman" panose="02020603050405020304" pitchFamily="18" charset="0"/>
              </a:rPr>
              <a:t>appointed seasons </a:t>
            </a:r>
            <a:r>
              <a:rPr lang="x-none" sz="4400" dirty="0">
                <a:latin typeface="Calibri" panose="020F0502020204030204" pitchFamily="34" charset="0"/>
                <a:ea typeface="Calibri" panose="020F0502020204030204" pitchFamily="34" charset="0"/>
                <a:cs typeface="Times New Roman" panose="02020603050405020304" pitchFamily="18" charset="0"/>
              </a:rPr>
              <a:t>of the </a:t>
            </a:r>
            <a:r>
              <a:rPr lang="x-none" sz="4400" u="sng" dirty="0">
                <a:latin typeface="Calibri" panose="020F0502020204030204" pitchFamily="34" charset="0"/>
                <a:ea typeface="Calibri" panose="020F0502020204030204" pitchFamily="34" charset="0"/>
                <a:cs typeface="Times New Roman" panose="02020603050405020304" pitchFamily="18" charset="0"/>
              </a:rPr>
              <a:t>LORD</a:t>
            </a:r>
            <a:r>
              <a:rPr lang="x-none" sz="4400" dirty="0">
                <a:latin typeface="Calibri" panose="020F0502020204030204" pitchFamily="34" charset="0"/>
                <a:ea typeface="Calibri" panose="020F0502020204030204" pitchFamily="34" charset="0"/>
                <a:cs typeface="Times New Roman" panose="02020603050405020304" pitchFamily="18" charset="0"/>
              </a:rPr>
              <a:t>, which ye shall proclaim to be </a:t>
            </a:r>
            <a:r>
              <a:rPr lang="x-none" sz="4400" u="sng" dirty="0">
                <a:latin typeface="Calibri" panose="020F0502020204030204" pitchFamily="34" charset="0"/>
                <a:ea typeface="Calibri" panose="020F0502020204030204" pitchFamily="34" charset="0"/>
                <a:cs typeface="Times New Roman" panose="02020603050405020304" pitchFamily="18" charset="0"/>
              </a:rPr>
              <a:t>holy convocations</a:t>
            </a:r>
            <a:r>
              <a:rPr lang="x-none" sz="4400" dirty="0">
                <a:latin typeface="Calibri" panose="020F0502020204030204" pitchFamily="34" charset="0"/>
                <a:ea typeface="Calibri" panose="020F0502020204030204" pitchFamily="34" charset="0"/>
                <a:cs typeface="Times New Roman" panose="02020603050405020304" pitchFamily="18" charset="0"/>
              </a:rPr>
              <a:t>, even these are My </a:t>
            </a:r>
            <a:r>
              <a:rPr lang="x-none" sz="4400" u="sng" dirty="0">
                <a:latin typeface="Calibri" panose="020F0502020204030204" pitchFamily="34" charset="0"/>
                <a:ea typeface="Calibri" panose="020F0502020204030204" pitchFamily="34" charset="0"/>
                <a:cs typeface="Times New Roman" panose="02020603050405020304" pitchFamily="18" charset="0"/>
              </a:rPr>
              <a:t>appointed seasons.</a:t>
            </a:r>
            <a:r>
              <a:rPr lang="en-US" sz="4400" u="sng" dirty="0">
                <a:latin typeface="Calibri" panose="020F0502020204030204" pitchFamily="34" charset="0"/>
                <a:ea typeface="Calibri" panose="020F0502020204030204" pitchFamily="34" charset="0"/>
                <a:cs typeface="Times New Roman" panose="02020603050405020304" pitchFamily="18" charset="0"/>
              </a:rPr>
              <a:t>”</a:t>
            </a:r>
          </a:p>
          <a:p>
            <a:endParaRPr lang="en-US" sz="4400" dirty="0"/>
          </a:p>
        </p:txBody>
      </p:sp>
    </p:spTree>
    <p:extLst>
      <p:ext uri="{BB962C8B-B14F-4D97-AF65-F5344CB8AC3E}">
        <p14:creationId xmlns:p14="http://schemas.microsoft.com/office/powerpoint/2010/main" val="652076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a:xfrm>
            <a:off x="838200" y="1448972"/>
            <a:ext cx="10515600" cy="4727991"/>
          </a:xfrm>
        </p:spPr>
        <p:txBody>
          <a:bodyPr>
            <a:noAutofit/>
          </a:bodyPr>
          <a:lstStyle/>
          <a:p>
            <a:pPr marL="0" marR="0" indent="0">
              <a:lnSpc>
                <a:spcPct val="107000"/>
              </a:lnSpc>
              <a:spcBef>
                <a:spcPts val="0"/>
              </a:spcBef>
              <a:spcAft>
                <a:spcPts val="800"/>
              </a:spcAft>
              <a:buNone/>
            </a:pPr>
            <a:r>
              <a:rPr lang="x-none" sz="4400" dirty="0">
                <a:ea typeface="Calibri" panose="020F0502020204030204" pitchFamily="34" charset="0"/>
                <a:cs typeface="Times New Roman" panose="02020603050405020304" pitchFamily="18" charset="0"/>
              </a:rPr>
              <a:t> </a:t>
            </a:r>
            <a:r>
              <a:rPr lang="en-US" sz="4400" dirty="0">
                <a:ea typeface="Calibri" panose="020F0502020204030204" pitchFamily="34" charset="0"/>
                <a:cs typeface="Times New Roman" panose="02020603050405020304" pitchFamily="18" charset="0"/>
              </a:rPr>
              <a:t>“</a:t>
            </a:r>
            <a:r>
              <a:rPr lang="x-none" sz="4400" dirty="0">
                <a:ea typeface="Calibri" panose="020F0502020204030204" pitchFamily="34" charset="0"/>
                <a:cs typeface="Times New Roman" panose="02020603050405020304" pitchFamily="18" charset="0"/>
              </a:rPr>
              <a:t>Speak unto the </a:t>
            </a:r>
            <a:r>
              <a:rPr lang="x-none" sz="4400" u="sng" dirty="0">
                <a:ea typeface="Calibri" panose="020F0502020204030204" pitchFamily="34" charset="0"/>
                <a:cs typeface="Times New Roman" panose="02020603050405020304" pitchFamily="18" charset="0"/>
              </a:rPr>
              <a:t>children of Israel</a:t>
            </a:r>
            <a:r>
              <a:rPr lang="x-none" sz="4400" dirty="0">
                <a:ea typeface="Calibri" panose="020F0502020204030204" pitchFamily="34" charset="0"/>
                <a:cs typeface="Times New Roman" panose="02020603050405020304" pitchFamily="18" charset="0"/>
              </a:rPr>
              <a:t>, and say unto them: The </a:t>
            </a:r>
            <a:r>
              <a:rPr lang="x-none" sz="4400" u="sng" dirty="0">
                <a:ea typeface="Calibri" panose="020F0502020204030204" pitchFamily="34" charset="0"/>
                <a:cs typeface="Times New Roman" panose="02020603050405020304" pitchFamily="18" charset="0"/>
              </a:rPr>
              <a:t>appointed seasons </a:t>
            </a:r>
            <a:r>
              <a:rPr lang="x-none" sz="4400" dirty="0">
                <a:ea typeface="Calibri" panose="020F0502020204030204" pitchFamily="34" charset="0"/>
                <a:cs typeface="Times New Roman" panose="02020603050405020304" pitchFamily="18" charset="0"/>
              </a:rPr>
              <a:t>of the </a:t>
            </a:r>
            <a:r>
              <a:rPr lang="x-none" sz="4400" u="sng" dirty="0">
                <a:ea typeface="Calibri" panose="020F0502020204030204" pitchFamily="34" charset="0"/>
                <a:cs typeface="Times New Roman" panose="02020603050405020304" pitchFamily="18" charset="0"/>
              </a:rPr>
              <a:t>LORD</a:t>
            </a:r>
            <a:r>
              <a:rPr lang="x-none" sz="4400" dirty="0">
                <a:ea typeface="Calibri" panose="020F0502020204030204" pitchFamily="34" charset="0"/>
                <a:cs typeface="Times New Roman" panose="02020603050405020304" pitchFamily="18" charset="0"/>
              </a:rPr>
              <a:t>,</a:t>
            </a:r>
            <a:r>
              <a:rPr lang="en-US" sz="4400" dirty="0">
                <a:ea typeface="Calibri" panose="020F0502020204030204" pitchFamily="34" charset="0"/>
                <a:cs typeface="Times New Roman" panose="02020603050405020304" pitchFamily="18" charset="0"/>
              </a:rPr>
              <a:t> (</a:t>
            </a:r>
            <a:r>
              <a:rPr lang="x-none" sz="4400" dirty="0">
                <a:ea typeface="Calibri" panose="020F0502020204030204" pitchFamily="34" charset="0"/>
                <a:cs typeface="Times New Roman" panose="02020603050405020304" pitchFamily="18" charset="0"/>
              </a:rPr>
              <a:t> </a:t>
            </a:r>
            <a:r>
              <a:rPr lang="he-IL" sz="4400" dirty="0">
                <a:latin typeface="Ezra SIL SR" panose="02000400000000000000" pitchFamily="2" charset="-79"/>
                <a:cs typeface="Ezra SIL SR" panose="02000400000000000000" pitchFamily="2" charset="-79"/>
              </a:rPr>
              <a:t>מועדי יהוה</a:t>
            </a:r>
            <a:r>
              <a:rPr lang="en-US" sz="4400" dirty="0"/>
              <a:t>) =</a:t>
            </a:r>
            <a:r>
              <a:rPr lang="en-US" sz="4400" dirty="0" err="1"/>
              <a:t>Moed</a:t>
            </a:r>
            <a:r>
              <a:rPr lang="en-US" sz="4400" dirty="0"/>
              <a:t> of Y-H-V-H</a:t>
            </a:r>
          </a:p>
          <a:p>
            <a:pPr lvl="1">
              <a:lnSpc>
                <a:spcPct val="107000"/>
              </a:lnSpc>
              <a:spcBef>
                <a:spcPts val="0"/>
              </a:spcBef>
              <a:spcAft>
                <a:spcPts val="800"/>
              </a:spcAft>
            </a:pPr>
            <a:r>
              <a:rPr lang="en-US" sz="4000" dirty="0"/>
              <a:t>These are feasts of Y-H-V-H</a:t>
            </a:r>
          </a:p>
          <a:p>
            <a:pPr lvl="1">
              <a:lnSpc>
                <a:spcPct val="107000"/>
              </a:lnSpc>
              <a:spcBef>
                <a:spcPts val="0"/>
              </a:spcBef>
              <a:spcAft>
                <a:spcPts val="800"/>
              </a:spcAft>
            </a:pPr>
            <a:r>
              <a:rPr lang="en-US" sz="4000" dirty="0"/>
              <a:t>Not Israel’s Feasts, but for Israel</a:t>
            </a:r>
          </a:p>
          <a:p>
            <a:endParaRPr lang="en-US" sz="4400" dirty="0"/>
          </a:p>
        </p:txBody>
      </p:sp>
    </p:spTree>
    <p:extLst>
      <p:ext uri="{BB962C8B-B14F-4D97-AF65-F5344CB8AC3E}">
        <p14:creationId xmlns:p14="http://schemas.microsoft.com/office/powerpoint/2010/main" val="819154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normAutofit fontScale="92500" lnSpcReduction="10000"/>
          </a:bodyPr>
          <a:lstStyle/>
          <a:p>
            <a:r>
              <a:rPr lang="x-none" sz="4000" dirty="0">
                <a:ea typeface="Calibri" panose="020F0502020204030204" pitchFamily="34" charset="0"/>
                <a:cs typeface="Times New Roman" panose="02020603050405020304" pitchFamily="18" charset="0"/>
              </a:rPr>
              <a:t>which ye shall proclaim to be </a:t>
            </a:r>
            <a:r>
              <a:rPr lang="x-none" sz="4000" u="sng" dirty="0">
                <a:ea typeface="Calibri" panose="020F0502020204030204" pitchFamily="34" charset="0"/>
                <a:cs typeface="Times New Roman" panose="02020603050405020304" pitchFamily="18" charset="0"/>
              </a:rPr>
              <a:t>holy</a:t>
            </a:r>
            <a:r>
              <a:rPr lang="en-US" sz="4000" dirty="0">
                <a:ea typeface="Calibri" panose="020F0502020204030204" pitchFamily="34" charset="0"/>
                <a:cs typeface="Times New Roman" panose="02020603050405020304" pitchFamily="18" charset="0"/>
              </a:rPr>
              <a:t>  convocations (</a:t>
            </a:r>
            <a:r>
              <a:rPr lang="he-IL" sz="4000" dirty="0">
                <a:cs typeface="Ezra SIL SR" panose="02000400000000000000" pitchFamily="2" charset="-79"/>
              </a:rPr>
              <a:t>מקראי</a:t>
            </a:r>
            <a:r>
              <a:rPr lang="en-US" sz="4000" dirty="0">
                <a:cs typeface="Ezra SIL SR" panose="02000400000000000000" pitchFamily="2" charset="-79"/>
              </a:rPr>
              <a:t> </a:t>
            </a:r>
            <a:r>
              <a:rPr lang="en-US" sz="4000" dirty="0">
                <a:solidFill>
                  <a:srgbClr val="7830BF"/>
                </a:solidFill>
              </a:rPr>
              <a:t> </a:t>
            </a:r>
            <a:r>
              <a:rPr lang="he-IL" sz="4000" dirty="0">
                <a:cs typeface="Ezra SIL SR" panose="02000400000000000000" pitchFamily="2" charset="-79"/>
              </a:rPr>
              <a:t>קדש</a:t>
            </a:r>
            <a:r>
              <a:rPr lang="he-IL" sz="4000" dirty="0"/>
              <a:t>ׁ</a:t>
            </a:r>
            <a:r>
              <a:rPr lang="en-US" sz="4000" dirty="0"/>
              <a:t>)=(</a:t>
            </a:r>
            <a:r>
              <a:rPr lang="en-US" sz="4000" dirty="0" err="1"/>
              <a:t>Kodesh</a:t>
            </a:r>
            <a:r>
              <a:rPr lang="en-US" sz="4000" dirty="0"/>
              <a:t> </a:t>
            </a:r>
            <a:r>
              <a:rPr lang="en-US" sz="4000" dirty="0" err="1"/>
              <a:t>Miqra</a:t>
            </a:r>
            <a:r>
              <a:rPr lang="en-US" sz="4000" dirty="0"/>
              <a:t>)</a:t>
            </a:r>
            <a:r>
              <a:rPr lang="en-US" sz="4000" baseline="30000" dirty="0"/>
              <a:t> </a:t>
            </a:r>
            <a:r>
              <a:rPr lang="x-none" sz="4000" u="sng" dirty="0">
                <a:ea typeface="Calibri" panose="020F0502020204030204" pitchFamily="34" charset="0"/>
                <a:cs typeface="Times New Roman" panose="02020603050405020304" pitchFamily="18" charset="0"/>
              </a:rPr>
              <a:t>convocations</a:t>
            </a:r>
            <a:endParaRPr lang="en-US" sz="4000" u="sng" dirty="0">
              <a:ea typeface="Calibri" panose="020F0502020204030204" pitchFamily="34" charset="0"/>
              <a:cs typeface="Times New Roman" panose="02020603050405020304" pitchFamily="18" charset="0"/>
            </a:endParaRPr>
          </a:p>
          <a:p>
            <a:r>
              <a:rPr lang="he-IL" sz="4000" dirty="0">
                <a:solidFill>
                  <a:prstClr val="black"/>
                </a:solidFill>
                <a:cs typeface="Ezra SIL SR" panose="02000400000000000000" pitchFamily="2" charset="-79"/>
              </a:rPr>
              <a:t>קדש</a:t>
            </a:r>
            <a:r>
              <a:rPr lang="en-US" sz="4000" dirty="0">
                <a:solidFill>
                  <a:prstClr val="black"/>
                </a:solidFill>
                <a:cs typeface="Ezra SIL SR" panose="02000400000000000000" pitchFamily="2" charset="-79"/>
              </a:rPr>
              <a:t>=Holy, Holiness</a:t>
            </a:r>
          </a:p>
          <a:p>
            <a:r>
              <a:rPr lang="he-IL" sz="4000" dirty="0">
                <a:solidFill>
                  <a:prstClr val="black"/>
                </a:solidFill>
                <a:cs typeface="Ezra SIL SR" panose="02000400000000000000" pitchFamily="2" charset="-79"/>
              </a:rPr>
              <a:t>מקראי</a:t>
            </a:r>
            <a:r>
              <a:rPr lang="en-US" sz="4000" dirty="0">
                <a:solidFill>
                  <a:prstClr val="black"/>
                </a:solidFill>
                <a:cs typeface="Ezra SIL SR" panose="02000400000000000000" pitchFamily="2" charset="-79"/>
              </a:rPr>
              <a:t>=</a:t>
            </a:r>
            <a:r>
              <a:rPr lang="en-US" sz="4000" dirty="0">
                <a:solidFill>
                  <a:srgbClr val="3054BF"/>
                </a:solidFill>
              </a:rPr>
              <a:t> </a:t>
            </a:r>
            <a:r>
              <a:rPr lang="en-US" sz="4000" dirty="0" err="1">
                <a:solidFill>
                  <a:srgbClr val="3054BF"/>
                </a:solidFill>
              </a:rPr>
              <a:t>miqra</a:t>
            </a:r>
            <a:r>
              <a:rPr lang="en-US" sz="4000" dirty="0">
                <a:solidFill>
                  <a:srgbClr val="3054BF"/>
                </a:solidFill>
              </a:rPr>
              <a:t>̂’=</a:t>
            </a:r>
            <a:r>
              <a:rPr lang="en-US" sz="4000" i="1" dirty="0"/>
              <a:t> </a:t>
            </a:r>
            <a:r>
              <a:rPr lang="en-US" sz="4000" i="1" dirty="0" err="1"/>
              <a:t>mik</a:t>
            </a:r>
            <a:r>
              <a:rPr lang="en-US" sz="4000" i="1" dirty="0"/>
              <a:t>-raw’</a:t>
            </a:r>
          </a:p>
          <a:p>
            <a:pPr marL="0" indent="0">
              <a:buNone/>
            </a:pPr>
            <a:endParaRPr lang="en-US" sz="3000" i="1" dirty="0"/>
          </a:p>
          <a:p>
            <a:pPr lvl="1"/>
            <a:r>
              <a:rPr lang="en-US" sz="4000" i="1" dirty="0"/>
              <a:t>called</a:t>
            </a:r>
            <a:r>
              <a:rPr lang="en-US" sz="4000" dirty="0"/>
              <a:t> out, a public </a:t>
            </a:r>
            <a:r>
              <a:rPr lang="en-US" sz="4000" i="1" dirty="0"/>
              <a:t>meeting</a:t>
            </a:r>
            <a:r>
              <a:rPr lang="en-US" sz="4000" dirty="0"/>
              <a:t> (the act, the persons, or the place); also  </a:t>
            </a:r>
            <a:r>
              <a:rPr lang="en-US" sz="4000" i="1" dirty="0"/>
              <a:t>rehearsal: </a:t>
            </a:r>
            <a:r>
              <a:rPr lang="en-US" sz="4000" dirty="0"/>
              <a:t>assembly, calling, convocation, reading.  </a:t>
            </a:r>
          </a:p>
          <a:p>
            <a:endParaRPr lang="en-US" dirty="0">
              <a:solidFill>
                <a:srgbClr val="3054BF"/>
              </a:solidFill>
              <a:latin typeface="Doulos SIL" panose="02000500070000020004" pitchFamily="2" charset="0"/>
            </a:endParaRPr>
          </a:p>
          <a:p>
            <a:endParaRPr lang="en-US" u="sng" dirty="0">
              <a:ea typeface="Calibri" panose="020F0502020204030204" pitchFamily="34" charset="0"/>
              <a:cs typeface="Times New Roman" panose="02020603050405020304" pitchFamily="18" charset="0"/>
            </a:endParaRPr>
          </a:p>
          <a:p>
            <a:endParaRPr lang="en-US" u="sng"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26103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normAutofit/>
          </a:bodyPr>
          <a:lstStyle/>
          <a:p>
            <a:r>
              <a:rPr lang="en-US" sz="4400" dirty="0"/>
              <a:t>Addressed to Israel, all Israel</a:t>
            </a:r>
          </a:p>
          <a:p>
            <a:r>
              <a:rPr lang="en-US" sz="4400" u="sng" dirty="0"/>
              <a:t>Y-H-V-H’s set times</a:t>
            </a:r>
            <a:r>
              <a:rPr lang="en-US" sz="4400" dirty="0"/>
              <a:t>, not man’s time</a:t>
            </a:r>
          </a:p>
          <a:p>
            <a:r>
              <a:rPr lang="en-US" sz="4400" dirty="0"/>
              <a:t>These are Holy Convocations</a:t>
            </a:r>
          </a:p>
          <a:p>
            <a:pPr lvl="1"/>
            <a:r>
              <a:rPr lang="en-US" sz="4400" dirty="0"/>
              <a:t>Meetings of designated persons, rehearsals</a:t>
            </a:r>
          </a:p>
        </p:txBody>
      </p:sp>
    </p:spTree>
    <p:extLst>
      <p:ext uri="{BB962C8B-B14F-4D97-AF65-F5344CB8AC3E}">
        <p14:creationId xmlns:p14="http://schemas.microsoft.com/office/powerpoint/2010/main" val="3870978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a:xfrm>
            <a:off x="838199" y="1825625"/>
            <a:ext cx="10780059" cy="4351338"/>
          </a:xfrm>
        </p:spPr>
        <p:txBody>
          <a:bodyPr>
            <a:normAutofit/>
          </a:bodyPr>
          <a:lstStyle/>
          <a:p>
            <a:pPr marL="0" indent="0">
              <a:buNone/>
            </a:pPr>
            <a:r>
              <a:rPr lang="en-US" sz="4000" dirty="0"/>
              <a:t>The 7 Feasts (and Shabbat) are confirmed </a:t>
            </a:r>
            <a:r>
              <a:rPr lang="en-US" sz="4000" dirty="0" err="1"/>
              <a:t>Moedim</a:t>
            </a:r>
            <a:endParaRPr lang="en-US" sz="4000" dirty="0"/>
          </a:p>
          <a:p>
            <a:pPr marL="0" indent="0">
              <a:buNone/>
            </a:pPr>
            <a:r>
              <a:rPr lang="en-US" sz="4000" dirty="0"/>
              <a:t>	Set in place by the Y-H-V-H</a:t>
            </a:r>
          </a:p>
          <a:p>
            <a:pPr marL="0" indent="0">
              <a:buNone/>
            </a:pPr>
            <a:r>
              <a:rPr lang="en-US" sz="4000" dirty="0"/>
              <a:t>They begin and end on specific days of specific 	months</a:t>
            </a:r>
          </a:p>
          <a:p>
            <a:pPr marL="0" indent="0">
              <a:buNone/>
            </a:pPr>
            <a:r>
              <a:rPr lang="en-US" sz="4000" dirty="0"/>
              <a:t>	or are counted from specific days of specific 	months</a:t>
            </a:r>
          </a:p>
        </p:txBody>
      </p:sp>
    </p:spTree>
    <p:extLst>
      <p:ext uri="{BB962C8B-B14F-4D97-AF65-F5344CB8AC3E}">
        <p14:creationId xmlns:p14="http://schemas.microsoft.com/office/powerpoint/2010/main" val="65444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normAutofit/>
          </a:bodyPr>
          <a:lstStyle/>
          <a:p>
            <a:r>
              <a:rPr lang="x-none" sz="4800" dirty="0">
                <a:latin typeface="Calibri" panose="020F0502020204030204" pitchFamily="34" charset="0"/>
                <a:ea typeface="Calibri" panose="020F0502020204030204" pitchFamily="34" charset="0"/>
                <a:cs typeface="Times New Roman" panose="02020603050405020304" pitchFamily="18" charset="0"/>
              </a:rPr>
              <a:t>Gen 1:14 </a:t>
            </a:r>
            <a:r>
              <a:rPr lang="en-US" sz="4800" dirty="0">
                <a:latin typeface="Calibri" panose="020F0502020204030204" pitchFamily="34" charset="0"/>
                <a:ea typeface="Calibri" panose="020F0502020204030204" pitchFamily="34" charset="0"/>
                <a:cs typeface="Times New Roman" panose="02020603050405020304" pitchFamily="18" charset="0"/>
              </a:rPr>
              <a:t>(</a:t>
            </a:r>
            <a:r>
              <a:rPr lang="x-none" sz="4800" dirty="0">
                <a:latin typeface="Calibri" panose="020F0502020204030204" pitchFamily="34" charset="0"/>
                <a:ea typeface="Calibri" panose="020F0502020204030204" pitchFamily="34" charset="0"/>
                <a:cs typeface="Times New Roman" panose="02020603050405020304" pitchFamily="18" charset="0"/>
              </a:rPr>
              <a:t>JPS</a:t>
            </a:r>
            <a:r>
              <a:rPr lang="en-US" sz="4800" dirty="0">
                <a:latin typeface="Calibri" panose="020F0502020204030204" pitchFamily="34" charset="0"/>
                <a:ea typeface="Calibri" panose="020F0502020204030204" pitchFamily="34" charset="0"/>
                <a:cs typeface="Times New Roman" panose="02020603050405020304" pitchFamily="18" charset="0"/>
              </a:rPr>
              <a:t>)</a:t>
            </a:r>
            <a:r>
              <a:rPr lang="x-none" sz="4800" dirty="0">
                <a:latin typeface="Calibri" panose="020F0502020204030204" pitchFamily="34" charset="0"/>
                <a:ea typeface="Calibri" panose="020F0502020204030204" pitchFamily="34" charset="0"/>
                <a:cs typeface="Times New Roman" panose="02020603050405020304" pitchFamily="18" charset="0"/>
              </a:rPr>
              <a:t>  </a:t>
            </a:r>
            <a:r>
              <a:rPr lang="en-US" sz="4800" dirty="0">
                <a:latin typeface="Calibri" panose="020F0502020204030204" pitchFamily="34" charset="0"/>
                <a:ea typeface="Calibri" panose="020F0502020204030204" pitchFamily="34" charset="0"/>
                <a:cs typeface="Times New Roman" panose="02020603050405020304" pitchFamily="18" charset="0"/>
              </a:rPr>
              <a:t>“</a:t>
            </a:r>
            <a:r>
              <a:rPr lang="x-none" sz="4800" dirty="0">
                <a:latin typeface="Calibri" panose="020F0502020204030204" pitchFamily="34" charset="0"/>
                <a:ea typeface="Calibri" panose="020F0502020204030204" pitchFamily="34" charset="0"/>
                <a:cs typeface="Times New Roman" panose="02020603050405020304" pitchFamily="18" charset="0"/>
              </a:rPr>
              <a:t>And God said: 'Let there be lights in the firmament of the heaven to divide the day from the night; and let them be for signs</a:t>
            </a:r>
            <a:r>
              <a:rPr lang="en-US" sz="4800" dirty="0">
                <a:latin typeface="Calibri" panose="020F0502020204030204" pitchFamily="34" charset="0"/>
                <a:ea typeface="Calibri" panose="020F0502020204030204" pitchFamily="34" charset="0"/>
                <a:cs typeface="Times New Roman" panose="02020603050405020304" pitchFamily="18" charset="0"/>
              </a:rPr>
              <a:t> (</a:t>
            </a:r>
            <a:r>
              <a:rPr lang="x-none" sz="4800" dirty="0">
                <a:latin typeface="Calibri" panose="020F0502020204030204" pitchFamily="34" charset="0"/>
                <a:ea typeface="Calibri" panose="020F0502020204030204" pitchFamily="34" charset="0"/>
                <a:cs typeface="Times New Roman" panose="02020603050405020304" pitchFamily="18" charset="0"/>
              </a:rPr>
              <a:t>'ôth</a:t>
            </a:r>
            <a:r>
              <a:rPr lang="en-US" sz="4800" dirty="0">
                <a:latin typeface="Calibri" panose="020F0502020204030204" pitchFamily="34" charset="0"/>
                <a:ea typeface="Calibri" panose="020F0502020204030204" pitchFamily="34" charset="0"/>
                <a:cs typeface="Times New Roman" panose="02020603050405020304" pitchFamily="18" charset="0"/>
              </a:rPr>
              <a:t>)</a:t>
            </a:r>
            <a:r>
              <a:rPr lang="x-none" sz="4800" dirty="0">
                <a:latin typeface="Calibri" panose="020F0502020204030204" pitchFamily="34" charset="0"/>
                <a:ea typeface="Calibri" panose="020F0502020204030204" pitchFamily="34" charset="0"/>
                <a:cs typeface="Times New Roman" panose="02020603050405020304" pitchFamily="18" charset="0"/>
              </a:rPr>
              <a:t>, and for seasons, and for days and years</a:t>
            </a:r>
            <a:r>
              <a:rPr lang="en-US" sz="4800" dirty="0">
                <a:latin typeface="Calibri" panose="020F0502020204030204" pitchFamily="34" charset="0"/>
                <a:ea typeface="Calibri" panose="020F0502020204030204" pitchFamily="34" charset="0"/>
                <a:cs typeface="Times New Roman" panose="02020603050405020304" pitchFamily="18" charset="0"/>
              </a:rPr>
              <a:t>…’”</a:t>
            </a:r>
            <a:endParaRPr lang="en-US" sz="4800" dirty="0"/>
          </a:p>
        </p:txBody>
      </p:sp>
    </p:spTree>
    <p:extLst>
      <p:ext uri="{BB962C8B-B14F-4D97-AF65-F5344CB8AC3E}">
        <p14:creationId xmlns:p14="http://schemas.microsoft.com/office/powerpoint/2010/main" val="3366542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a:xfrm>
            <a:off x="838200" y="1690688"/>
            <a:ext cx="10515600" cy="4802187"/>
          </a:xfrm>
        </p:spPr>
        <p:txBody>
          <a:bodyPr>
            <a:noAutofit/>
          </a:bodyPr>
          <a:lstStyle/>
          <a:p>
            <a:pPr marL="0" indent="0">
              <a:buNone/>
            </a:pPr>
            <a:r>
              <a:rPr lang="en-US" sz="4000" dirty="0"/>
              <a:t>“Sign” is </a:t>
            </a:r>
            <a:r>
              <a:rPr lang="x-none" sz="4000" dirty="0">
                <a:latin typeface="Calibri" panose="020F0502020204030204" pitchFamily="34" charset="0"/>
                <a:ea typeface="Calibri" panose="020F0502020204030204" pitchFamily="34" charset="0"/>
                <a:cs typeface="Times New Roman" panose="02020603050405020304" pitchFamily="18" charset="0"/>
              </a:rPr>
              <a:t>'ôth</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4000" dirty="0">
                <a:latin typeface="Calibri" panose="020F0502020204030204" pitchFamily="34" charset="0"/>
                <a:cs typeface="Times New Roman" panose="02020603050405020304" pitchFamily="18" charset="0"/>
              </a:rPr>
              <a:t>	Signal</a:t>
            </a:r>
          </a:p>
          <a:p>
            <a:pPr marL="0" indent="0">
              <a:buNone/>
            </a:pPr>
            <a:r>
              <a:rPr lang="en-US" sz="4000" dirty="0">
                <a:latin typeface="Calibri" panose="020F0502020204030204" pitchFamily="34" charset="0"/>
                <a:cs typeface="Times New Roman" panose="02020603050405020304" pitchFamily="18" charset="0"/>
              </a:rPr>
              <a:t>	Sign</a:t>
            </a:r>
          </a:p>
          <a:p>
            <a:pPr marL="0" indent="0">
              <a:buNone/>
            </a:pPr>
            <a:r>
              <a:rPr lang="en-US" sz="4000" dirty="0">
                <a:latin typeface="Calibri" panose="020F0502020204030204" pitchFamily="34" charset="0"/>
                <a:cs typeface="Times New Roman" panose="02020603050405020304" pitchFamily="18" charset="0"/>
              </a:rPr>
              <a:t>	Distinguishing Mark</a:t>
            </a:r>
          </a:p>
          <a:p>
            <a:pPr marL="0" indent="0">
              <a:buNone/>
            </a:pPr>
            <a:r>
              <a:rPr lang="en-US" sz="4000" dirty="0">
                <a:latin typeface="Calibri" panose="020F0502020204030204" pitchFamily="34" charset="0"/>
                <a:cs typeface="Times New Roman" panose="02020603050405020304" pitchFamily="18" charset="0"/>
              </a:rPr>
              <a:t>	Remembrance</a:t>
            </a:r>
          </a:p>
          <a:p>
            <a:pPr marL="0" indent="0">
              <a:buNone/>
            </a:pPr>
            <a:r>
              <a:rPr lang="en-US" sz="4000" dirty="0">
                <a:latin typeface="Calibri" panose="020F0502020204030204" pitchFamily="34" charset="0"/>
                <a:cs typeface="Times New Roman" panose="02020603050405020304" pitchFamily="18" charset="0"/>
              </a:rPr>
              <a:t>	Omen</a:t>
            </a:r>
          </a:p>
          <a:p>
            <a:pPr marL="0" indent="0">
              <a:buNone/>
            </a:pPr>
            <a:r>
              <a:rPr lang="en-US" sz="4000" dirty="0">
                <a:latin typeface="Calibri" panose="020F0502020204030204" pitchFamily="34" charset="0"/>
                <a:cs typeface="Times New Roman" panose="02020603050405020304" pitchFamily="18" charset="0"/>
              </a:rPr>
              <a:t>	Warning</a:t>
            </a:r>
            <a:endParaRPr lang="en-US" sz="4000" dirty="0"/>
          </a:p>
        </p:txBody>
      </p:sp>
      <p:sp>
        <p:nvSpPr>
          <p:cNvPr id="4" name="Right Brace 3">
            <a:extLst>
              <a:ext uri="{FF2B5EF4-FFF2-40B4-BE49-F238E27FC236}">
                <a16:creationId xmlns:a16="http://schemas.microsoft.com/office/drawing/2014/main" id="{40C30CF4-4854-460C-8735-02515D409FD5}"/>
              </a:ext>
            </a:extLst>
          </p:cNvPr>
          <p:cNvSpPr/>
          <p:nvPr/>
        </p:nvSpPr>
        <p:spPr>
          <a:xfrm>
            <a:off x="5950634" y="1955409"/>
            <a:ext cx="1329601" cy="413590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id="{42338307-4EBF-4286-B310-AA64F613A70F}"/>
              </a:ext>
            </a:extLst>
          </p:cNvPr>
          <p:cNvSpPr txBox="1"/>
          <p:nvPr/>
        </p:nvSpPr>
        <p:spPr>
          <a:xfrm flipH="1">
            <a:off x="7549177" y="2961531"/>
            <a:ext cx="3535681" cy="2123658"/>
          </a:xfrm>
          <a:prstGeom prst="rect">
            <a:avLst/>
          </a:prstGeom>
          <a:noFill/>
        </p:spPr>
        <p:txBody>
          <a:bodyPr wrap="square" rtlCol="0">
            <a:spAutoFit/>
          </a:bodyPr>
          <a:lstStyle/>
          <a:p>
            <a:r>
              <a:rPr lang="en-US" sz="4400" dirty="0"/>
              <a:t>All fulfill meaning of the Feasts</a:t>
            </a:r>
          </a:p>
        </p:txBody>
      </p:sp>
    </p:spTree>
    <p:extLst>
      <p:ext uri="{BB962C8B-B14F-4D97-AF65-F5344CB8AC3E}">
        <p14:creationId xmlns:p14="http://schemas.microsoft.com/office/powerpoint/2010/main" val="869738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normAutofit/>
          </a:bodyPr>
          <a:lstStyle/>
          <a:p>
            <a:pPr marL="0" indent="0">
              <a:buNone/>
            </a:pPr>
            <a:r>
              <a:rPr lang="en-US" sz="4400" dirty="0"/>
              <a:t>God set sun/moon to make the distinction for the required feasts…and Shabbat</a:t>
            </a:r>
          </a:p>
          <a:p>
            <a:pPr marL="0" indent="0">
              <a:buNone/>
            </a:pPr>
            <a:endParaRPr lang="en-US" sz="4400" dirty="0"/>
          </a:p>
          <a:p>
            <a:pPr marL="0" indent="0">
              <a:buNone/>
            </a:pPr>
            <a:r>
              <a:rPr lang="en-US" sz="4400" dirty="0"/>
              <a:t>Insured consistent observation</a:t>
            </a:r>
          </a:p>
        </p:txBody>
      </p:sp>
    </p:spTree>
    <p:extLst>
      <p:ext uri="{BB962C8B-B14F-4D97-AF65-F5344CB8AC3E}">
        <p14:creationId xmlns:p14="http://schemas.microsoft.com/office/powerpoint/2010/main" val="1014439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670F2-B5B2-4153-B7E3-0D9DE991A9B4}"/>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0E105F8A-B8C3-42AD-AF38-447714D525EE}"/>
              </a:ext>
            </a:extLst>
          </p:cNvPr>
          <p:cNvSpPr>
            <a:spLocks noGrp="1"/>
          </p:cNvSpPr>
          <p:nvPr>
            <p:ph idx="1"/>
          </p:nvPr>
        </p:nvSpPr>
        <p:spPr>
          <a:xfrm>
            <a:off x="309489" y="1825625"/>
            <a:ext cx="11479237" cy="4351338"/>
          </a:xfrm>
        </p:spPr>
        <p:txBody>
          <a:bodyPr>
            <a:normAutofit/>
          </a:bodyPr>
          <a:lstStyle/>
          <a:p>
            <a:r>
              <a:rPr lang="en-US" sz="4800" dirty="0"/>
              <a:t>Challenge:  </a:t>
            </a:r>
          </a:p>
          <a:p>
            <a:pPr marL="0" indent="0">
              <a:buNone/>
            </a:pPr>
            <a:r>
              <a:rPr lang="en-US" sz="4800" dirty="0"/>
              <a:t>	As people seeking to know God’s Torah, </a:t>
            </a:r>
          </a:p>
          <a:p>
            <a:pPr marL="0" indent="0">
              <a:buNone/>
            </a:pPr>
            <a:endParaRPr lang="en-US" sz="4800" dirty="0"/>
          </a:p>
          <a:p>
            <a:pPr marL="0" indent="0" algn="ctr">
              <a:buNone/>
            </a:pPr>
            <a:r>
              <a:rPr lang="en-US" sz="4800" dirty="0"/>
              <a:t>	How do we worship?</a:t>
            </a:r>
          </a:p>
        </p:txBody>
      </p:sp>
    </p:spTree>
    <p:extLst>
      <p:ext uri="{BB962C8B-B14F-4D97-AF65-F5344CB8AC3E}">
        <p14:creationId xmlns:p14="http://schemas.microsoft.com/office/powerpoint/2010/main" val="2800192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r>
              <a:rPr lang="en-US" sz="6000" dirty="0">
                <a:solidFill>
                  <a:srgbClr val="001320"/>
                </a:solidFill>
                <a:latin typeface="Ezra SIL" panose="02000400000000000000" pitchFamily="2" charset="-79"/>
                <a:cs typeface="Ezra SIL" panose="02000400000000000000" pitchFamily="2" charset="-79"/>
              </a:rPr>
              <a:t>—Special Shabbat Note</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a:xfrm>
            <a:off x="349623" y="1690688"/>
            <a:ext cx="11376211" cy="4802187"/>
          </a:xfrm>
        </p:spPr>
        <p:txBody>
          <a:bodyPr>
            <a:normAutofit fontScale="92500" lnSpcReduction="10000"/>
          </a:bodyPr>
          <a:lstStyle/>
          <a:p>
            <a:pPr marL="0" indent="0">
              <a:buNone/>
            </a:pPr>
            <a:endParaRPr lang="en-US" sz="4400" dirty="0"/>
          </a:p>
          <a:p>
            <a:r>
              <a:rPr lang="en-US" sz="4400" dirty="0">
                <a:solidFill>
                  <a:srgbClr val="208080"/>
                </a:solidFill>
                <a:latin typeface="Verdana" panose="020B0604030504040204" pitchFamily="34" charset="0"/>
              </a:rPr>
              <a:t>Exo 31:16-17 TLV  So </a:t>
            </a:r>
            <a:r>
              <a:rPr lang="en-US" sz="4400" dirty="0" err="1">
                <a:solidFill>
                  <a:srgbClr val="208080"/>
                </a:solidFill>
                <a:latin typeface="Verdana" panose="020B0604030504040204" pitchFamily="34" charset="0"/>
              </a:rPr>
              <a:t>Bnei-Yisrael</a:t>
            </a:r>
            <a:r>
              <a:rPr lang="en-US" sz="4400" dirty="0">
                <a:solidFill>
                  <a:srgbClr val="208080"/>
                </a:solidFill>
                <a:latin typeface="Verdana" panose="020B0604030504040204" pitchFamily="34" charset="0"/>
              </a:rPr>
              <a:t> is to keep the Shabbat, to observe the Shabbat throughout their generations as a </a:t>
            </a:r>
            <a:r>
              <a:rPr lang="en-US" sz="4400" u="sng" dirty="0">
                <a:solidFill>
                  <a:srgbClr val="208080"/>
                </a:solidFill>
                <a:latin typeface="Verdana" panose="020B0604030504040204" pitchFamily="34" charset="0"/>
              </a:rPr>
              <a:t>perpetual covenant</a:t>
            </a:r>
            <a:r>
              <a:rPr lang="en-US" sz="4400" dirty="0">
                <a:solidFill>
                  <a:srgbClr val="208080"/>
                </a:solidFill>
                <a:latin typeface="Verdana" panose="020B0604030504040204" pitchFamily="34" charset="0"/>
              </a:rPr>
              <a:t>.  (17)  It is a sign between Me and </a:t>
            </a:r>
            <a:r>
              <a:rPr lang="en-US" sz="4400" dirty="0" err="1">
                <a:solidFill>
                  <a:srgbClr val="208080"/>
                </a:solidFill>
                <a:latin typeface="Verdana" panose="020B0604030504040204" pitchFamily="34" charset="0"/>
              </a:rPr>
              <a:t>Bnei-Yisrael</a:t>
            </a:r>
            <a:r>
              <a:rPr lang="en-US" sz="4400" dirty="0">
                <a:solidFill>
                  <a:srgbClr val="208080"/>
                </a:solidFill>
                <a:latin typeface="Verdana" panose="020B0604030504040204" pitchFamily="34" charset="0"/>
              </a:rPr>
              <a:t> </a:t>
            </a:r>
            <a:r>
              <a:rPr lang="en-US" sz="4400" u="sng" dirty="0">
                <a:solidFill>
                  <a:srgbClr val="208080"/>
                </a:solidFill>
                <a:latin typeface="Verdana" panose="020B0604030504040204" pitchFamily="34" charset="0"/>
              </a:rPr>
              <a:t>forever</a:t>
            </a:r>
            <a:r>
              <a:rPr lang="en-US" sz="4400" dirty="0">
                <a:solidFill>
                  <a:srgbClr val="208080"/>
                </a:solidFill>
                <a:latin typeface="Verdana" panose="020B0604030504040204" pitchFamily="34" charset="0"/>
              </a:rPr>
              <a:t>, for in six days Adonai made heaven and earth, and on the seventh day He ceased from work and rested.’”</a:t>
            </a:r>
          </a:p>
          <a:p>
            <a:endParaRPr lang="en-US" sz="4400" dirty="0">
              <a:latin typeface="Verdana" panose="020B0604030504040204" pitchFamily="34" charset="0"/>
            </a:endParaRPr>
          </a:p>
          <a:p>
            <a:pPr marL="0" indent="0">
              <a:buNone/>
            </a:pPr>
            <a:endParaRPr lang="en-US" sz="4400" dirty="0"/>
          </a:p>
        </p:txBody>
      </p:sp>
    </p:spTree>
    <p:extLst>
      <p:ext uri="{BB962C8B-B14F-4D97-AF65-F5344CB8AC3E}">
        <p14:creationId xmlns:p14="http://schemas.microsoft.com/office/powerpoint/2010/main" val="482015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normAutofit/>
          </a:bodyPr>
          <a:lstStyle/>
          <a:p>
            <a:pPr marL="0" indent="0">
              <a:buNone/>
            </a:pPr>
            <a:r>
              <a:rPr lang="en-US" sz="4000" dirty="0"/>
              <a:t>Sabbath established as 7</a:t>
            </a:r>
            <a:r>
              <a:rPr lang="en-US" sz="4000" baseline="30000" dirty="0"/>
              <a:t>th</a:t>
            </a:r>
            <a:r>
              <a:rPr lang="en-US" sz="4000" dirty="0"/>
              <a:t> day</a:t>
            </a:r>
          </a:p>
          <a:p>
            <a:pPr marL="0" indent="0">
              <a:buNone/>
            </a:pPr>
            <a:r>
              <a:rPr lang="en-US" sz="4000" dirty="0"/>
              <a:t>	only </a:t>
            </a:r>
            <a:r>
              <a:rPr lang="en-US" sz="4000" dirty="0" err="1"/>
              <a:t>Moed</a:t>
            </a:r>
            <a:r>
              <a:rPr lang="en-US" sz="4000" dirty="0"/>
              <a:t> w/definite day</a:t>
            </a:r>
          </a:p>
          <a:p>
            <a:pPr marL="0" indent="0">
              <a:buNone/>
            </a:pPr>
            <a:r>
              <a:rPr lang="en-US" sz="4000" dirty="0"/>
              <a:t>Sabbath tied to creation   To keep God’s timing</a:t>
            </a:r>
          </a:p>
          <a:p>
            <a:pPr marL="0" indent="0">
              <a:buNone/>
            </a:pPr>
            <a:r>
              <a:rPr lang="en-US" sz="4000" dirty="0"/>
              <a:t>	And as perpetual covenant</a:t>
            </a:r>
          </a:p>
        </p:txBody>
      </p:sp>
    </p:spTree>
    <p:extLst>
      <p:ext uri="{BB962C8B-B14F-4D97-AF65-F5344CB8AC3E}">
        <p14:creationId xmlns:p14="http://schemas.microsoft.com/office/powerpoint/2010/main" val="38584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r>
              <a:rPr lang="en-US" sz="6000" dirty="0">
                <a:solidFill>
                  <a:srgbClr val="001320"/>
                </a:solidFill>
                <a:latin typeface="Ezra SIL" panose="02000400000000000000" pitchFamily="2" charset="-79"/>
                <a:cs typeface="Ezra SIL" panose="02000400000000000000" pitchFamily="2" charset="-79"/>
              </a:rPr>
              <a:t>—Eternal—Forever…</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normAutofit/>
          </a:bodyPr>
          <a:lstStyle/>
          <a:p>
            <a:pPr marL="0" indent="0">
              <a:buNone/>
            </a:pPr>
            <a:r>
              <a:rPr lang="en-US" sz="4400" dirty="0"/>
              <a:t>Passover—Exodus 12:14</a:t>
            </a:r>
          </a:p>
          <a:p>
            <a:pPr marL="0" indent="0">
              <a:buNone/>
            </a:pPr>
            <a:r>
              <a:rPr lang="en-US" sz="4400" dirty="0"/>
              <a:t>Unleavened Bread—Exodus 12:17</a:t>
            </a:r>
          </a:p>
          <a:p>
            <a:pPr marL="0" indent="0">
              <a:buNone/>
            </a:pPr>
            <a:r>
              <a:rPr lang="en-US" sz="4400" dirty="0"/>
              <a:t>Weeks/Pentecost—Leviticus 23:21</a:t>
            </a:r>
          </a:p>
          <a:p>
            <a:pPr marL="0" indent="0">
              <a:buNone/>
            </a:pPr>
            <a:r>
              <a:rPr lang="en-US" sz="4400" dirty="0"/>
              <a:t>Trumpets and Yom Kippur—Leviticus 23:31</a:t>
            </a:r>
          </a:p>
          <a:p>
            <a:pPr marL="0" indent="0">
              <a:buNone/>
            </a:pPr>
            <a:r>
              <a:rPr lang="en-US" sz="4400" dirty="0"/>
              <a:t>Sukkot—Leviticus 23:41</a:t>
            </a:r>
          </a:p>
          <a:p>
            <a:pPr marL="0" indent="0">
              <a:buNone/>
            </a:pPr>
            <a:endParaRPr lang="en-US" sz="4400" dirty="0"/>
          </a:p>
        </p:txBody>
      </p:sp>
    </p:spTree>
    <p:extLst>
      <p:ext uri="{BB962C8B-B14F-4D97-AF65-F5344CB8AC3E}">
        <p14:creationId xmlns:p14="http://schemas.microsoft.com/office/powerpoint/2010/main" val="264855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lstStyle/>
          <a:p>
            <a:pPr marL="0" indent="0">
              <a:buNone/>
            </a:pPr>
            <a:r>
              <a:rPr lang="en-US" dirty="0"/>
              <a:t>Jew, Israel, Gentile Believers…</a:t>
            </a:r>
          </a:p>
        </p:txBody>
      </p:sp>
      <p:pic>
        <p:nvPicPr>
          <p:cNvPr id="8" name="Picture 7" descr="A boat on a body of water&#10;&#10;Description automatically generated">
            <a:extLst>
              <a:ext uri="{FF2B5EF4-FFF2-40B4-BE49-F238E27FC236}">
                <a16:creationId xmlns:a16="http://schemas.microsoft.com/office/drawing/2014/main" id="{68D6D141-5B39-400B-9ADE-C779320FDB8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38200" y="1442466"/>
            <a:ext cx="9410700" cy="5050409"/>
          </a:xfrm>
          <a:prstGeom prst="rect">
            <a:avLst/>
          </a:prstGeom>
        </p:spPr>
      </p:pic>
      <p:sp>
        <p:nvSpPr>
          <p:cNvPr id="9" name="TextBox 8">
            <a:extLst>
              <a:ext uri="{FF2B5EF4-FFF2-40B4-BE49-F238E27FC236}">
                <a16:creationId xmlns:a16="http://schemas.microsoft.com/office/drawing/2014/main" id="{E2F8090D-3B49-448A-96E8-525ECAED69CF}"/>
              </a:ext>
            </a:extLst>
          </p:cNvPr>
          <p:cNvSpPr txBox="1"/>
          <p:nvPr/>
        </p:nvSpPr>
        <p:spPr>
          <a:xfrm>
            <a:off x="3388500" y="5112525"/>
            <a:ext cx="5715000" cy="230832"/>
          </a:xfrm>
          <a:prstGeom prst="rect">
            <a:avLst/>
          </a:prstGeom>
          <a:noFill/>
        </p:spPr>
        <p:txBody>
          <a:bodyPr wrap="square" rtlCol="0">
            <a:spAutoFit/>
          </a:bodyPr>
          <a:lstStyle/>
          <a:p>
            <a:r>
              <a:rPr lang="en-US" sz="900">
                <a:hlinkClick r:id="rId3" tooltip="http://outheretoo.blogspot.com/2011_12_01_archive.html"/>
              </a:rPr>
              <a:t>This Photo</a:t>
            </a:r>
            <a:r>
              <a:rPr lang="en-US" sz="900"/>
              <a:t> by Unknown Author is licensed under </a:t>
            </a:r>
            <a:r>
              <a:rPr lang="en-US" sz="900">
                <a:hlinkClick r:id="rId4" tooltip="https://creativecommons.org/licenses/by-nc-nd/3.0/"/>
              </a:rPr>
              <a:t>CC BY-NC-ND</a:t>
            </a:r>
            <a:endParaRPr lang="en-US" sz="900"/>
          </a:p>
        </p:txBody>
      </p:sp>
      <p:sp>
        <p:nvSpPr>
          <p:cNvPr id="10" name="TextBox 9">
            <a:extLst>
              <a:ext uri="{FF2B5EF4-FFF2-40B4-BE49-F238E27FC236}">
                <a16:creationId xmlns:a16="http://schemas.microsoft.com/office/drawing/2014/main" id="{E2B01E14-4430-4E53-9916-AE36D0691CE0}"/>
              </a:ext>
            </a:extLst>
          </p:cNvPr>
          <p:cNvSpPr txBox="1"/>
          <p:nvPr/>
        </p:nvSpPr>
        <p:spPr>
          <a:xfrm flipH="1">
            <a:off x="10248900" y="1825625"/>
            <a:ext cx="1745876" cy="1200329"/>
          </a:xfrm>
          <a:prstGeom prst="rect">
            <a:avLst/>
          </a:prstGeom>
          <a:noFill/>
        </p:spPr>
        <p:txBody>
          <a:bodyPr wrap="square" rtlCol="0">
            <a:spAutoFit/>
          </a:bodyPr>
          <a:lstStyle/>
          <a:p>
            <a:r>
              <a:rPr lang="en-US" dirty="0"/>
              <a:t>Jew and Gentile Believer….</a:t>
            </a:r>
          </a:p>
          <a:p>
            <a:r>
              <a:rPr lang="en-US" dirty="0"/>
              <a:t>All in the same boat</a:t>
            </a:r>
          </a:p>
        </p:txBody>
      </p:sp>
    </p:spTree>
    <p:extLst>
      <p:ext uri="{BB962C8B-B14F-4D97-AF65-F5344CB8AC3E}">
        <p14:creationId xmlns:p14="http://schemas.microsoft.com/office/powerpoint/2010/main" val="1240304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normAutofit/>
          </a:bodyPr>
          <a:lstStyle/>
          <a:p>
            <a:pPr marL="0" indent="0">
              <a:buNone/>
            </a:pPr>
            <a:r>
              <a:rPr lang="en-US" sz="4000" dirty="0"/>
              <a:t>The dilemma:</a:t>
            </a:r>
          </a:p>
          <a:p>
            <a:pPr marL="0" indent="0">
              <a:buNone/>
            </a:pPr>
            <a:r>
              <a:rPr lang="en-US" sz="4000" dirty="0"/>
              <a:t>	Jewish—no Temple to complete Feasts</a:t>
            </a:r>
          </a:p>
          <a:p>
            <a:pPr marL="0" indent="0">
              <a:buNone/>
            </a:pPr>
            <a:r>
              <a:rPr lang="en-US" sz="4000" dirty="0"/>
              <a:t>		But the eternal command is still in effect</a:t>
            </a:r>
          </a:p>
          <a:p>
            <a:pPr marL="0" indent="0">
              <a:buNone/>
            </a:pPr>
            <a:endParaRPr lang="en-US" sz="4000" dirty="0"/>
          </a:p>
          <a:p>
            <a:pPr marL="0" indent="0">
              <a:buNone/>
            </a:pPr>
            <a:r>
              <a:rPr lang="en-US" sz="4000" dirty="0"/>
              <a:t>	Gentile—Are we entitled to participate?</a:t>
            </a:r>
          </a:p>
          <a:p>
            <a:pPr marL="0" indent="0">
              <a:buNone/>
            </a:pPr>
            <a:r>
              <a:rPr lang="en-US" sz="4000" dirty="0"/>
              <a:t>		If so, how again?</a:t>
            </a:r>
          </a:p>
        </p:txBody>
      </p:sp>
    </p:spTree>
    <p:extLst>
      <p:ext uri="{BB962C8B-B14F-4D97-AF65-F5344CB8AC3E}">
        <p14:creationId xmlns:p14="http://schemas.microsoft.com/office/powerpoint/2010/main" val="2312108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r>
              <a:rPr lang="en-US" sz="6000" dirty="0">
                <a:solidFill>
                  <a:srgbClr val="001320"/>
                </a:solidFill>
                <a:latin typeface="Ezra SIL" panose="02000400000000000000" pitchFamily="2" charset="-79"/>
                <a:cs typeface="Ezra SIL" panose="02000400000000000000" pitchFamily="2" charset="-79"/>
              </a:rPr>
              <a:t>—Gentile Believers</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normAutofit/>
          </a:bodyPr>
          <a:lstStyle/>
          <a:p>
            <a:r>
              <a:rPr lang="en-US" sz="4000" dirty="0"/>
              <a:t>God always provided for “strangers”/ foreigners</a:t>
            </a:r>
          </a:p>
          <a:p>
            <a:pPr marL="457200" lvl="1" indent="0">
              <a:buNone/>
            </a:pPr>
            <a:r>
              <a:rPr lang="en-US" sz="4000" dirty="0"/>
              <a:t>	to join Israel</a:t>
            </a:r>
          </a:p>
          <a:p>
            <a:pPr marL="457200" lvl="1" indent="0">
              <a:buNone/>
            </a:pPr>
            <a:endParaRPr lang="en-US" sz="4000" dirty="0"/>
          </a:p>
          <a:p>
            <a:pPr marL="457200" lvl="1" indent="0">
              <a:buNone/>
            </a:pPr>
            <a:r>
              <a:rPr lang="en-US" sz="4000" dirty="0"/>
              <a:t>Paul Explains:</a:t>
            </a:r>
          </a:p>
          <a:p>
            <a:pPr marL="457200" lvl="1" indent="0">
              <a:buNone/>
            </a:pPr>
            <a:r>
              <a:rPr lang="en-US" sz="4000" dirty="0"/>
              <a:t>	Read Galatians 3:28-29; Romans 11:12-21;</a:t>
            </a:r>
          </a:p>
          <a:p>
            <a:pPr marL="457200" lvl="1" indent="0">
              <a:buNone/>
            </a:pPr>
            <a:r>
              <a:rPr lang="en-US" sz="4000" dirty="0"/>
              <a:t>	Ephesians 2:11-19; </a:t>
            </a:r>
          </a:p>
        </p:txBody>
      </p:sp>
    </p:spTree>
    <p:extLst>
      <p:ext uri="{BB962C8B-B14F-4D97-AF65-F5344CB8AC3E}">
        <p14:creationId xmlns:p14="http://schemas.microsoft.com/office/powerpoint/2010/main" val="3048026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normAutofit/>
          </a:bodyPr>
          <a:lstStyle/>
          <a:p>
            <a:pPr marL="0" indent="0">
              <a:buNone/>
            </a:pPr>
            <a:r>
              <a:rPr lang="en-US" sz="4000" dirty="0"/>
              <a:t>No long discussion, but above does establish citizenship for Believer</a:t>
            </a:r>
          </a:p>
          <a:p>
            <a:pPr marL="0" indent="0">
              <a:buNone/>
            </a:pPr>
            <a:r>
              <a:rPr lang="en-US" sz="4000" dirty="0"/>
              <a:t>	Abrahamic Covenant:  All Nations</a:t>
            </a:r>
          </a:p>
          <a:p>
            <a:pPr marL="0" indent="0">
              <a:buNone/>
            </a:pPr>
            <a:r>
              <a:rPr lang="en-US" sz="4000" dirty="0"/>
              <a:t>	Jacob adopts 2 Gentile Children into 12 tribes</a:t>
            </a:r>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639401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normAutofit/>
          </a:bodyPr>
          <a:lstStyle/>
          <a:p>
            <a:pPr marL="0" marR="0">
              <a:lnSpc>
                <a:spcPct val="107000"/>
              </a:lnSpc>
              <a:spcBef>
                <a:spcPts val="0"/>
              </a:spcBef>
              <a:spcAft>
                <a:spcPts val="800"/>
              </a:spcAft>
              <a:tabLst>
                <a:tab pos="657225" algn="l"/>
              </a:tabLst>
            </a:pPr>
            <a:r>
              <a:rPr lang="x-none" sz="3600" dirty="0">
                <a:latin typeface="Calibri" panose="020F0502020204030204" pitchFamily="34" charset="0"/>
                <a:ea typeface="Calibri" panose="020F0502020204030204" pitchFamily="34" charset="0"/>
                <a:cs typeface="Times New Roman" panose="02020603050405020304" pitchFamily="18" charset="0"/>
              </a:rPr>
              <a:t>Num 15:15-16 JPS  As for the congregation, there shall be one statute both for you, and for the stranger that sojourneth with you, a statute for ever throughout your generations; as ye are, so shall the stranger be before the LORD.  (16)  One law and one ordinance shall be both for you, and for the stranger that sojourneth with you.</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1828640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r>
              <a:rPr lang="en-US" sz="6000" dirty="0">
                <a:solidFill>
                  <a:srgbClr val="001320"/>
                </a:solidFill>
                <a:latin typeface="Ezra SIL" panose="02000400000000000000" pitchFamily="2" charset="-79"/>
                <a:cs typeface="Ezra SIL" panose="02000400000000000000" pitchFamily="2" charset="-79"/>
              </a:rPr>
              <a:t>--Prophetically</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a:xfrm>
            <a:off x="838200" y="1690688"/>
            <a:ext cx="11049000" cy="4802187"/>
          </a:xfrm>
        </p:spPr>
        <p:txBody>
          <a:bodyPr>
            <a:noAutofit/>
          </a:bodyPr>
          <a:lstStyle/>
          <a:p>
            <a:pPr marL="0" indent="0">
              <a:buNone/>
            </a:pPr>
            <a:r>
              <a:rPr lang="en-US" sz="4000" dirty="0">
                <a:solidFill>
                  <a:srgbClr val="208080"/>
                </a:solidFill>
                <a:latin typeface="Verdana" panose="020B0604030504040204" pitchFamily="34" charset="0"/>
              </a:rPr>
              <a:t>Isa 56:1-8 TLV  Thus says Adonai: “Preserve justice, do righteousness. For My salvation is about to come, and My righteousness to be revealed.</a:t>
            </a:r>
          </a:p>
          <a:p>
            <a:pPr marL="0" indent="0">
              <a:buNone/>
            </a:pPr>
            <a:r>
              <a:rPr lang="en-US" sz="4000" dirty="0">
                <a:solidFill>
                  <a:srgbClr val="208080"/>
                </a:solidFill>
                <a:latin typeface="Verdana" panose="020B0604030504040204" pitchFamily="34" charset="0"/>
              </a:rPr>
              <a:t>(2)  Blessed is the one who does this, the son of man who takes hold of it, who keeps from profaning Shabbat, and keeps his hand from doing any evil.  </a:t>
            </a:r>
            <a:endParaRPr lang="en-US" sz="4000" dirty="0">
              <a:latin typeface="Verdana" panose="020B0604030504040204" pitchFamily="34" charset="0"/>
            </a:endParaRPr>
          </a:p>
          <a:p>
            <a:pPr marL="0" indent="0">
              <a:buNone/>
            </a:pPr>
            <a:endParaRPr lang="en-US" sz="4000" dirty="0"/>
          </a:p>
        </p:txBody>
      </p:sp>
    </p:spTree>
    <p:extLst>
      <p:ext uri="{BB962C8B-B14F-4D97-AF65-F5344CB8AC3E}">
        <p14:creationId xmlns:p14="http://schemas.microsoft.com/office/powerpoint/2010/main" val="568365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a:xfrm>
            <a:off x="457200" y="1479176"/>
            <a:ext cx="11349318" cy="5013699"/>
          </a:xfrm>
        </p:spPr>
        <p:txBody>
          <a:bodyPr>
            <a:noAutofit/>
          </a:bodyPr>
          <a:lstStyle/>
          <a:p>
            <a:pPr lvl="0"/>
            <a:r>
              <a:rPr lang="en-US" sz="3200" dirty="0">
                <a:solidFill>
                  <a:srgbClr val="208080"/>
                </a:solidFill>
                <a:latin typeface="Verdana" panose="020B0604030504040204" pitchFamily="34" charset="0"/>
              </a:rPr>
              <a:t>(3)  Do not let a son of a foreigner who has joined himself to Adonai say, ‘Adonai will surely exclude me from His people.” Nor let the eunuch say, ‘Behold, I am a dry tree.’”  (4)  For thus says Adonai, “To the eunuchs who keep My </a:t>
            </a:r>
            <a:r>
              <a:rPr lang="en-US" sz="3200" dirty="0" err="1">
                <a:solidFill>
                  <a:srgbClr val="208080"/>
                </a:solidFill>
                <a:latin typeface="Verdana" panose="020B0604030504040204" pitchFamily="34" charset="0"/>
              </a:rPr>
              <a:t>Shabbatot</a:t>
            </a:r>
            <a:r>
              <a:rPr lang="en-US" sz="3200" dirty="0">
                <a:solidFill>
                  <a:srgbClr val="208080"/>
                </a:solidFill>
                <a:latin typeface="Verdana" panose="020B0604030504040204" pitchFamily="34" charset="0"/>
              </a:rPr>
              <a:t>, who choose what pleases Me, </a:t>
            </a:r>
            <a:r>
              <a:rPr lang="en-US" sz="3600" dirty="0">
                <a:solidFill>
                  <a:srgbClr val="208080"/>
                </a:solidFill>
                <a:latin typeface="Verdana" panose="020B0604030504040204" pitchFamily="34" charset="0"/>
              </a:rPr>
              <a:t>and</a:t>
            </a:r>
            <a:r>
              <a:rPr lang="en-US" sz="3200" dirty="0">
                <a:solidFill>
                  <a:srgbClr val="208080"/>
                </a:solidFill>
                <a:latin typeface="Verdana" panose="020B0604030504040204" pitchFamily="34" charset="0"/>
              </a:rPr>
              <a:t> hold fast My covenant:  (5)  I will give to them in My House and within My walls a memorial and a name better than sons and daughters. I will give them an everlasting name that will not be cut off.  </a:t>
            </a:r>
            <a:endParaRPr lang="en-US" sz="3200" dirty="0"/>
          </a:p>
        </p:txBody>
      </p:sp>
    </p:spTree>
    <p:extLst>
      <p:ext uri="{BB962C8B-B14F-4D97-AF65-F5344CB8AC3E}">
        <p14:creationId xmlns:p14="http://schemas.microsoft.com/office/powerpoint/2010/main" val="1428883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A5CB2-2B12-40A7-AFB6-38C7D1FD535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399A99E2-4E3E-4AC4-B397-44F5EA8A7FAA}"/>
              </a:ext>
            </a:extLst>
          </p:cNvPr>
          <p:cNvSpPr>
            <a:spLocks noGrp="1"/>
          </p:cNvSpPr>
          <p:nvPr>
            <p:ph idx="1"/>
          </p:nvPr>
        </p:nvSpPr>
        <p:spPr/>
        <p:txBody>
          <a:bodyPr>
            <a:normAutofit/>
          </a:bodyPr>
          <a:lstStyle/>
          <a:p>
            <a:pPr marL="0" indent="0">
              <a:buNone/>
            </a:pPr>
            <a:r>
              <a:rPr lang="en-US" sz="4800" dirty="0"/>
              <a:t>Read Leviticus 23</a:t>
            </a:r>
          </a:p>
          <a:p>
            <a:r>
              <a:rPr lang="en-US" sz="4800" dirty="0"/>
              <a:t>General List of God’s appointed times</a:t>
            </a:r>
          </a:p>
          <a:p>
            <a:r>
              <a:rPr lang="en-US" sz="4800" dirty="0"/>
              <a:t>Basically, the Calendar of those times</a:t>
            </a:r>
          </a:p>
        </p:txBody>
      </p:sp>
    </p:spTree>
    <p:extLst>
      <p:ext uri="{BB962C8B-B14F-4D97-AF65-F5344CB8AC3E}">
        <p14:creationId xmlns:p14="http://schemas.microsoft.com/office/powerpoint/2010/main" val="13914315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a:xfrm>
            <a:off x="838200" y="1479176"/>
            <a:ext cx="10515600" cy="4697787"/>
          </a:xfrm>
        </p:spPr>
        <p:txBody>
          <a:bodyPr>
            <a:noAutofit/>
          </a:bodyPr>
          <a:lstStyle/>
          <a:p>
            <a:pPr lvl="0"/>
            <a:r>
              <a:rPr lang="en-US" sz="3600" dirty="0">
                <a:solidFill>
                  <a:srgbClr val="208080"/>
                </a:solidFill>
                <a:latin typeface="Verdana" panose="020B0604030504040204" pitchFamily="34" charset="0"/>
              </a:rPr>
              <a:t>(6)  Also the foreigners who join themselves to Adonai, to minister to Him, and to love the Name of Adonai, and to be His servants—all who keep from profaning Shabbat, and hold fast to My covenant—  </a:t>
            </a:r>
            <a:endParaRPr lang="en-US" sz="3600" dirty="0"/>
          </a:p>
        </p:txBody>
      </p:sp>
    </p:spTree>
    <p:extLst>
      <p:ext uri="{BB962C8B-B14F-4D97-AF65-F5344CB8AC3E}">
        <p14:creationId xmlns:p14="http://schemas.microsoft.com/office/powerpoint/2010/main" val="2750334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a:xfrm>
            <a:off x="510989" y="1398494"/>
            <a:ext cx="11053482" cy="5094381"/>
          </a:xfrm>
        </p:spPr>
        <p:txBody>
          <a:bodyPr>
            <a:noAutofit/>
          </a:bodyPr>
          <a:lstStyle/>
          <a:p>
            <a:pPr marL="0" lvl="0" indent="0">
              <a:buNone/>
            </a:pPr>
            <a:r>
              <a:rPr lang="en-US" sz="3600" dirty="0">
                <a:solidFill>
                  <a:srgbClr val="208080"/>
                </a:solidFill>
                <a:latin typeface="Verdana" panose="020B0604030504040204" pitchFamily="34" charset="0"/>
              </a:rPr>
              <a:t>(7)  these I will bring to My holy mountain, and let them rejoice in My House of Prayer. Their burnt offerings and sacrifices will be acceptable on My altar. For My House will be called a House of Prayer for all nations.”</a:t>
            </a:r>
          </a:p>
          <a:p>
            <a:pPr marL="0" lvl="0" indent="0">
              <a:buNone/>
            </a:pPr>
            <a:r>
              <a:rPr lang="en-US" sz="3600" dirty="0">
                <a:solidFill>
                  <a:srgbClr val="208080"/>
                </a:solidFill>
                <a:latin typeface="Verdana" panose="020B0604030504040204" pitchFamily="34" charset="0"/>
              </a:rPr>
              <a:t>(Matt.21; Mark 11; Luke 19)</a:t>
            </a:r>
          </a:p>
          <a:p>
            <a:pPr marL="0" lvl="0" indent="0">
              <a:buNone/>
            </a:pPr>
            <a:r>
              <a:rPr lang="en-US" sz="3600" dirty="0">
                <a:solidFill>
                  <a:srgbClr val="208080"/>
                </a:solidFill>
                <a:latin typeface="Verdana" panose="020B0604030504040204" pitchFamily="34" charset="0"/>
              </a:rPr>
              <a:t>(8)  Adonai Elohim, who gathers the dispersed of Israel, declares, “</a:t>
            </a:r>
            <a:r>
              <a:rPr lang="en-US" sz="3600" u="sng" dirty="0">
                <a:solidFill>
                  <a:srgbClr val="208080"/>
                </a:solidFill>
                <a:latin typeface="Verdana" panose="020B0604030504040204" pitchFamily="34" charset="0"/>
              </a:rPr>
              <a:t>I will gather still others to him, to those already gathered.”</a:t>
            </a:r>
          </a:p>
          <a:p>
            <a:endParaRPr lang="en-US" sz="3600" dirty="0"/>
          </a:p>
        </p:txBody>
      </p:sp>
    </p:spTree>
    <p:extLst>
      <p:ext uri="{BB962C8B-B14F-4D97-AF65-F5344CB8AC3E}">
        <p14:creationId xmlns:p14="http://schemas.microsoft.com/office/powerpoint/2010/main" val="7412481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normAutofit/>
          </a:bodyPr>
          <a:lstStyle/>
          <a:p>
            <a:r>
              <a:rPr lang="en-US" sz="3600" dirty="0"/>
              <a:t>Isa. 56 Speaks to redemption of the foreigners…in the future</a:t>
            </a:r>
          </a:p>
          <a:p>
            <a:r>
              <a:rPr lang="en-US" sz="3600" dirty="0"/>
              <a:t>Also speaks of Nations coming together to worship God</a:t>
            </a:r>
          </a:p>
          <a:p>
            <a:r>
              <a:rPr lang="en-US" sz="3600" dirty="0"/>
              <a:t>Especially, protecting and observing Shabbat—the first event on the Lev. 23 list.</a:t>
            </a:r>
          </a:p>
        </p:txBody>
      </p:sp>
    </p:spTree>
    <p:extLst>
      <p:ext uri="{BB962C8B-B14F-4D97-AF65-F5344CB8AC3E}">
        <p14:creationId xmlns:p14="http://schemas.microsoft.com/office/powerpoint/2010/main" val="1602614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32245-8B46-41A8-B7AE-762D3B39DDB9}"/>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2CC1D9F8-6E6F-4217-B739-5B3DC589F476}"/>
              </a:ext>
            </a:extLst>
          </p:cNvPr>
          <p:cNvSpPr>
            <a:spLocks noGrp="1"/>
          </p:cNvSpPr>
          <p:nvPr>
            <p:ph idx="1"/>
          </p:nvPr>
        </p:nvSpPr>
        <p:spPr>
          <a:xfrm>
            <a:off x="323557" y="1477108"/>
            <a:ext cx="11465169" cy="4699855"/>
          </a:xfrm>
        </p:spPr>
        <p:txBody>
          <a:bodyPr>
            <a:noAutofit/>
          </a:bodyPr>
          <a:lstStyle/>
          <a:p>
            <a:r>
              <a:rPr lang="en-US" sz="3600" dirty="0" err="1">
                <a:solidFill>
                  <a:srgbClr val="208080"/>
                </a:solidFill>
                <a:latin typeface="Verdana" panose="020B0604030504040204" pitchFamily="34" charset="0"/>
              </a:rPr>
              <a:t>Zec</a:t>
            </a:r>
            <a:r>
              <a:rPr lang="en-US" sz="3600" dirty="0">
                <a:solidFill>
                  <a:srgbClr val="208080"/>
                </a:solidFill>
                <a:latin typeface="Verdana" panose="020B0604030504040204" pitchFamily="34" charset="0"/>
              </a:rPr>
              <a:t> 14:16-20 JPS  And it shall come to pass, that every one that is left of all the nations that came against Jerusalem shall go up from year to year to worship the King, the LORD of hosts, and to keep the feast of tabernacles.  (17)  And it shall be, that whoso of the families of the earth </a:t>
            </a:r>
            <a:r>
              <a:rPr lang="en-US" sz="3600" dirty="0" err="1">
                <a:solidFill>
                  <a:srgbClr val="208080"/>
                </a:solidFill>
                <a:latin typeface="Verdana" panose="020B0604030504040204" pitchFamily="34" charset="0"/>
              </a:rPr>
              <a:t>goeth</a:t>
            </a:r>
            <a:r>
              <a:rPr lang="en-US" sz="3600" dirty="0">
                <a:solidFill>
                  <a:srgbClr val="208080"/>
                </a:solidFill>
                <a:latin typeface="Verdana" panose="020B0604030504040204" pitchFamily="34" charset="0"/>
              </a:rPr>
              <a:t> not up unto Jerusalem to worship the King, the LORD of hosts, upon them there shall be no rain.  </a:t>
            </a:r>
            <a:endParaRPr lang="en-US" sz="3600" dirty="0"/>
          </a:p>
        </p:txBody>
      </p:sp>
    </p:spTree>
    <p:extLst>
      <p:ext uri="{BB962C8B-B14F-4D97-AF65-F5344CB8AC3E}">
        <p14:creationId xmlns:p14="http://schemas.microsoft.com/office/powerpoint/2010/main" val="146911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8FF7-0CF4-4C3F-ACC9-17F5F42289F4}"/>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BA3BBE88-2D5D-425D-BA10-363C4F5C58DE}"/>
              </a:ext>
            </a:extLst>
          </p:cNvPr>
          <p:cNvSpPr>
            <a:spLocks noGrp="1"/>
          </p:cNvSpPr>
          <p:nvPr>
            <p:ph idx="1"/>
          </p:nvPr>
        </p:nvSpPr>
        <p:spPr/>
        <p:txBody>
          <a:bodyPr/>
          <a:lstStyle/>
          <a:p>
            <a:pPr lvl="0"/>
            <a:r>
              <a:rPr lang="en-US" sz="3600" dirty="0">
                <a:solidFill>
                  <a:srgbClr val="208080"/>
                </a:solidFill>
                <a:latin typeface="Verdana" panose="020B0604030504040204" pitchFamily="34" charset="0"/>
              </a:rPr>
              <a:t>(18)  And if the family of Egypt go not up, and come not, they shall have no overflow; there shall be the plague, wherewith the LORD will smite the nations that go not up to keep the feast of tabernacles.  </a:t>
            </a:r>
            <a:endParaRPr lang="en-US" sz="3600" dirty="0">
              <a:solidFill>
                <a:prstClr val="black"/>
              </a:solidFill>
              <a:latin typeface="Verdana" panose="020B0604030504040204" pitchFamily="34" charset="0"/>
            </a:endParaRPr>
          </a:p>
          <a:p>
            <a:endParaRPr lang="en-US" dirty="0"/>
          </a:p>
        </p:txBody>
      </p:sp>
    </p:spTree>
    <p:extLst>
      <p:ext uri="{BB962C8B-B14F-4D97-AF65-F5344CB8AC3E}">
        <p14:creationId xmlns:p14="http://schemas.microsoft.com/office/powerpoint/2010/main" val="8729776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F86CE-97E4-496D-8CF9-A3BB4602B3C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D508AD2B-BA4B-40F8-B295-131425FCA28F}"/>
              </a:ext>
            </a:extLst>
          </p:cNvPr>
          <p:cNvSpPr>
            <a:spLocks noGrp="1"/>
          </p:cNvSpPr>
          <p:nvPr>
            <p:ph idx="1"/>
          </p:nvPr>
        </p:nvSpPr>
        <p:spPr/>
        <p:txBody>
          <a:bodyPr>
            <a:normAutofit/>
          </a:bodyPr>
          <a:lstStyle/>
          <a:p>
            <a:pPr lvl="0"/>
            <a:r>
              <a:rPr lang="en-US" sz="3600" dirty="0">
                <a:solidFill>
                  <a:srgbClr val="208080"/>
                </a:solidFill>
                <a:latin typeface="Verdana" panose="020B0604030504040204" pitchFamily="34" charset="0"/>
              </a:rPr>
              <a:t>(19)  This shall be the punishment of Egypt, and the punishment of all the nations that go not up to keep the feast of tabernacles.  (20)  In that day shall there be upon the bells of the horses: HOLY UNTO THE LORD; and the pots in the LORD'S house shall be like the basins before the altar.</a:t>
            </a:r>
          </a:p>
          <a:p>
            <a:endParaRPr lang="en-US" sz="3600" dirty="0"/>
          </a:p>
        </p:txBody>
      </p:sp>
    </p:spTree>
    <p:extLst>
      <p:ext uri="{BB962C8B-B14F-4D97-AF65-F5344CB8AC3E}">
        <p14:creationId xmlns:p14="http://schemas.microsoft.com/office/powerpoint/2010/main" val="2854466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158E6-EF3B-4D65-A183-DE4E4B5B61A6}"/>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959132CF-85CE-42E0-8403-E7F1561B4663}"/>
              </a:ext>
            </a:extLst>
          </p:cNvPr>
          <p:cNvSpPr>
            <a:spLocks noGrp="1"/>
          </p:cNvSpPr>
          <p:nvPr>
            <p:ph idx="1"/>
          </p:nvPr>
        </p:nvSpPr>
        <p:spPr/>
        <p:txBody>
          <a:bodyPr>
            <a:normAutofit/>
          </a:bodyPr>
          <a:lstStyle/>
          <a:p>
            <a:r>
              <a:rPr lang="en-US" sz="3600" dirty="0" err="1">
                <a:solidFill>
                  <a:srgbClr val="208080"/>
                </a:solidFill>
                <a:latin typeface="Verdana" panose="020B0604030504040204" pitchFamily="34" charset="0"/>
              </a:rPr>
              <a:t>Luk</a:t>
            </a:r>
            <a:r>
              <a:rPr lang="en-US" sz="3600" dirty="0">
                <a:solidFill>
                  <a:srgbClr val="208080"/>
                </a:solidFill>
                <a:latin typeface="Verdana" panose="020B0604030504040204" pitchFamily="34" charset="0"/>
              </a:rPr>
              <a:t> 22:18 TLV  For I tell you that I will never drink of the fruit of the vine from now on, until the kingdom of God comes.”</a:t>
            </a:r>
          </a:p>
          <a:p>
            <a:pPr lvl="1"/>
            <a:r>
              <a:rPr lang="en-US" sz="3600" dirty="0">
                <a:latin typeface="Verdana" panose="020B0604030504040204" pitchFamily="34" charset="0"/>
              </a:rPr>
              <a:t>Messiah proclaims Passover in His Kingdom</a:t>
            </a:r>
          </a:p>
          <a:p>
            <a:endParaRPr lang="en-US" sz="3600" dirty="0"/>
          </a:p>
        </p:txBody>
      </p:sp>
    </p:spTree>
    <p:extLst>
      <p:ext uri="{BB962C8B-B14F-4D97-AF65-F5344CB8AC3E}">
        <p14:creationId xmlns:p14="http://schemas.microsoft.com/office/powerpoint/2010/main" val="4281986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D053A-0766-458E-91F5-0B58BB22B83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r>
              <a:rPr lang="en-US" sz="6000" dirty="0">
                <a:solidFill>
                  <a:srgbClr val="001320"/>
                </a:solidFill>
                <a:latin typeface="Ezra SIL" panose="02000400000000000000" pitchFamily="2" charset="-79"/>
                <a:cs typeface="Ezra SIL" panose="02000400000000000000" pitchFamily="2" charset="-79"/>
              </a:rPr>
              <a:t> -- Thoughts</a:t>
            </a:r>
            <a:endParaRPr lang="en-US" dirty="0"/>
          </a:p>
        </p:txBody>
      </p:sp>
      <p:sp>
        <p:nvSpPr>
          <p:cNvPr id="3" name="Content Placeholder 2">
            <a:extLst>
              <a:ext uri="{FF2B5EF4-FFF2-40B4-BE49-F238E27FC236}">
                <a16:creationId xmlns:a16="http://schemas.microsoft.com/office/drawing/2014/main" id="{2AFF43EA-B019-4DE0-A9CB-AFBED1E59D5F}"/>
              </a:ext>
            </a:extLst>
          </p:cNvPr>
          <p:cNvSpPr>
            <a:spLocks noGrp="1"/>
          </p:cNvSpPr>
          <p:nvPr>
            <p:ph idx="1"/>
          </p:nvPr>
        </p:nvSpPr>
        <p:spPr/>
        <p:txBody>
          <a:bodyPr>
            <a:normAutofit fontScale="85000" lnSpcReduction="20000"/>
          </a:bodyPr>
          <a:lstStyle/>
          <a:p>
            <a:pPr marL="0" indent="0">
              <a:buNone/>
            </a:pPr>
            <a:r>
              <a:rPr lang="en-US" sz="4000" dirty="0" err="1"/>
              <a:t>Moedim</a:t>
            </a:r>
            <a:r>
              <a:rPr lang="en-US" sz="4000" dirty="0"/>
              <a:t> commanded to be eternal</a:t>
            </a:r>
          </a:p>
          <a:p>
            <a:pPr marL="0" indent="0">
              <a:buNone/>
            </a:pPr>
            <a:r>
              <a:rPr lang="en-US" sz="4000" dirty="0" err="1"/>
              <a:t>Moedim</a:t>
            </a:r>
            <a:r>
              <a:rPr lang="en-US" sz="4000" dirty="0"/>
              <a:t> given in prophetic form</a:t>
            </a:r>
          </a:p>
          <a:p>
            <a:pPr marL="0" indent="0">
              <a:buNone/>
            </a:pPr>
            <a:r>
              <a:rPr lang="en-US" sz="4000" dirty="0"/>
              <a:t>	Isa. Starts w/Sabbath</a:t>
            </a:r>
          </a:p>
          <a:p>
            <a:pPr marL="0" indent="0">
              <a:buNone/>
            </a:pPr>
            <a:r>
              <a:rPr lang="en-US" sz="4000" dirty="0"/>
              <a:t>	Zech. Ends the List of Lev. 23</a:t>
            </a:r>
          </a:p>
          <a:p>
            <a:pPr marL="0" indent="0">
              <a:buNone/>
            </a:pPr>
            <a:r>
              <a:rPr lang="en-US" sz="4000" dirty="0"/>
              <a:t>	Luke says again in Kingdom 						(Passover/Redemption)</a:t>
            </a:r>
          </a:p>
          <a:p>
            <a:pPr marL="0" indent="0">
              <a:buNone/>
            </a:pPr>
            <a:r>
              <a:rPr lang="en-US" sz="4000" dirty="0" err="1"/>
              <a:t>Moedim</a:t>
            </a:r>
            <a:r>
              <a:rPr lang="en-US" sz="4000" dirty="0"/>
              <a:t> in Kingdom can be logically deduced:</a:t>
            </a:r>
          </a:p>
          <a:p>
            <a:pPr marL="0" indent="0">
              <a:buNone/>
            </a:pPr>
            <a:r>
              <a:rPr lang="en-US" sz="4000" dirty="0"/>
              <a:t>	We will do </a:t>
            </a:r>
            <a:r>
              <a:rPr lang="en-US" sz="4000" dirty="0" err="1"/>
              <a:t>Moedim</a:t>
            </a:r>
            <a:r>
              <a:rPr lang="en-US" sz="4000" dirty="0"/>
              <a:t> in world to come</a:t>
            </a:r>
          </a:p>
          <a:p>
            <a:pPr marL="0" indent="0">
              <a:buNone/>
            </a:pPr>
            <a:r>
              <a:rPr lang="en-US" sz="4000" dirty="0"/>
              <a:t>	</a:t>
            </a:r>
          </a:p>
        </p:txBody>
      </p:sp>
    </p:spTree>
    <p:extLst>
      <p:ext uri="{BB962C8B-B14F-4D97-AF65-F5344CB8AC3E}">
        <p14:creationId xmlns:p14="http://schemas.microsoft.com/office/powerpoint/2010/main" val="38487332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E3072-F2A7-49B1-BBD0-BF6A8C626323}"/>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r>
              <a:rPr lang="en-US" sz="6000" dirty="0">
                <a:solidFill>
                  <a:srgbClr val="001320"/>
                </a:solidFill>
                <a:latin typeface="Ezra SIL" panose="02000400000000000000" pitchFamily="2" charset="-79"/>
                <a:cs typeface="Ezra SIL" panose="02000400000000000000" pitchFamily="2" charset="-79"/>
              </a:rPr>
              <a:t> -- Thoughts</a:t>
            </a:r>
            <a:endParaRPr lang="en-US" dirty="0"/>
          </a:p>
        </p:txBody>
      </p:sp>
      <p:sp>
        <p:nvSpPr>
          <p:cNvPr id="3" name="Content Placeholder 2">
            <a:extLst>
              <a:ext uri="{FF2B5EF4-FFF2-40B4-BE49-F238E27FC236}">
                <a16:creationId xmlns:a16="http://schemas.microsoft.com/office/drawing/2014/main" id="{E78DED0A-BE75-4DB5-A266-1B1B77A07DEC}"/>
              </a:ext>
            </a:extLst>
          </p:cNvPr>
          <p:cNvSpPr>
            <a:spLocks noGrp="1"/>
          </p:cNvSpPr>
          <p:nvPr>
            <p:ph idx="1"/>
          </p:nvPr>
        </p:nvSpPr>
        <p:spPr/>
        <p:txBody>
          <a:bodyPr>
            <a:normAutofit/>
          </a:bodyPr>
          <a:lstStyle/>
          <a:p>
            <a:pPr marL="0" indent="0">
              <a:buNone/>
            </a:pPr>
            <a:r>
              <a:rPr lang="en-US" sz="4000" dirty="0"/>
              <a:t>We are included in the command to keep </a:t>
            </a:r>
            <a:r>
              <a:rPr lang="en-US" sz="4000" dirty="0" err="1"/>
              <a:t>Moedim</a:t>
            </a:r>
            <a:r>
              <a:rPr lang="en-US" sz="4000" dirty="0"/>
              <a:t>—but how?  </a:t>
            </a:r>
          </a:p>
          <a:p>
            <a:pPr marL="0" indent="0">
              <a:buNone/>
            </a:pPr>
            <a:r>
              <a:rPr lang="en-US" sz="4000" dirty="0"/>
              <a:t>	1.	Do what we can, in any way we can to 			keep and honor the command </a:t>
            </a:r>
          </a:p>
          <a:p>
            <a:pPr marL="0" indent="0">
              <a:buNone/>
            </a:pPr>
            <a:r>
              <a:rPr lang="en-US" sz="4000" dirty="0"/>
              <a:t>	2.	Keep </a:t>
            </a:r>
            <a:r>
              <a:rPr lang="en-US" sz="4000" dirty="0" err="1"/>
              <a:t>Moedim</a:t>
            </a:r>
            <a:r>
              <a:rPr lang="en-US" sz="4000" dirty="0"/>
              <a:t> in a way honorable to God</a:t>
            </a:r>
          </a:p>
          <a:p>
            <a:pPr marL="0" indent="0">
              <a:buNone/>
            </a:pPr>
            <a:r>
              <a:rPr lang="en-US" sz="4000" dirty="0"/>
              <a:t>	3.	Remember:  No set parameters….so</a:t>
            </a:r>
          </a:p>
        </p:txBody>
      </p:sp>
    </p:spTree>
    <p:extLst>
      <p:ext uri="{BB962C8B-B14F-4D97-AF65-F5344CB8AC3E}">
        <p14:creationId xmlns:p14="http://schemas.microsoft.com/office/powerpoint/2010/main" val="3613709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1D8C3-2C26-4D2F-9BF5-0C4729DF7323}"/>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r>
              <a:rPr lang="en-US" sz="6000" dirty="0">
                <a:solidFill>
                  <a:srgbClr val="001320"/>
                </a:solidFill>
                <a:latin typeface="Ezra SIL" panose="02000400000000000000" pitchFamily="2" charset="-79"/>
                <a:cs typeface="Ezra SIL" panose="02000400000000000000" pitchFamily="2" charset="-79"/>
              </a:rPr>
              <a:t> -- Thoughts</a:t>
            </a:r>
            <a:endParaRPr lang="en-US" dirty="0"/>
          </a:p>
        </p:txBody>
      </p:sp>
      <p:sp>
        <p:nvSpPr>
          <p:cNvPr id="3" name="Content Placeholder 2">
            <a:extLst>
              <a:ext uri="{FF2B5EF4-FFF2-40B4-BE49-F238E27FC236}">
                <a16:creationId xmlns:a16="http://schemas.microsoft.com/office/drawing/2014/main" id="{C81DBB2B-C470-4DE3-BAE1-49F813797BED}"/>
              </a:ext>
            </a:extLst>
          </p:cNvPr>
          <p:cNvSpPr>
            <a:spLocks noGrp="1"/>
          </p:cNvSpPr>
          <p:nvPr>
            <p:ph idx="1"/>
          </p:nvPr>
        </p:nvSpPr>
        <p:spPr/>
        <p:txBody>
          <a:bodyPr>
            <a:normAutofit/>
          </a:bodyPr>
          <a:lstStyle/>
          <a:p>
            <a:pPr marL="0" indent="0">
              <a:buNone/>
            </a:pPr>
            <a:r>
              <a:rPr lang="en-US" sz="4000" dirty="0"/>
              <a:t>	4.	Love those who celebrate differently</a:t>
            </a:r>
          </a:p>
          <a:p>
            <a:pPr marL="0" indent="0">
              <a:buNone/>
            </a:pPr>
            <a:r>
              <a:rPr lang="en-US" sz="4000" dirty="0"/>
              <a:t>	5.	Learn from the </a:t>
            </a:r>
            <a:r>
              <a:rPr lang="en-US" sz="4000" dirty="0" err="1"/>
              <a:t>Moedim</a:t>
            </a:r>
            <a:endParaRPr lang="en-US" sz="4000" dirty="0"/>
          </a:p>
          <a:p>
            <a:pPr marL="0" indent="0">
              <a:buNone/>
            </a:pPr>
            <a:r>
              <a:rPr lang="en-US" sz="4000" dirty="0"/>
              <a:t>		--God’s love and redemptive plan</a:t>
            </a:r>
          </a:p>
          <a:p>
            <a:pPr marL="0" indent="0">
              <a:buNone/>
            </a:pPr>
            <a:r>
              <a:rPr lang="en-US" sz="4000" dirty="0"/>
              <a:t>		--God’s plan for mankind</a:t>
            </a:r>
          </a:p>
          <a:p>
            <a:pPr marL="0" indent="0">
              <a:buNone/>
            </a:pPr>
            <a:r>
              <a:rPr lang="en-US" sz="4000" dirty="0"/>
              <a:t>		--God’s plan for community</a:t>
            </a:r>
          </a:p>
        </p:txBody>
      </p:sp>
    </p:spTree>
    <p:extLst>
      <p:ext uri="{BB962C8B-B14F-4D97-AF65-F5344CB8AC3E}">
        <p14:creationId xmlns:p14="http://schemas.microsoft.com/office/powerpoint/2010/main" val="2092938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a:xfrm>
            <a:off x="838200" y="1690688"/>
            <a:ext cx="10515600" cy="4486275"/>
          </a:xfrm>
        </p:spPr>
        <p:txBody>
          <a:bodyPr>
            <a:normAutofit fontScale="92500" lnSpcReduction="10000"/>
          </a:bodyPr>
          <a:lstStyle/>
          <a:p>
            <a:r>
              <a:rPr lang="en-US" sz="4800" dirty="0"/>
              <a:t>Problem:</a:t>
            </a:r>
          </a:p>
          <a:p>
            <a:pPr marL="0" indent="0">
              <a:buNone/>
            </a:pPr>
            <a:endParaRPr lang="en-US" sz="4800" dirty="0"/>
          </a:p>
          <a:p>
            <a:pPr lvl="1"/>
            <a:r>
              <a:rPr lang="en-US" sz="4800" dirty="0"/>
              <a:t>We are not given all the particulars</a:t>
            </a:r>
          </a:p>
          <a:p>
            <a:pPr marL="457200" lvl="1" indent="0">
              <a:buNone/>
            </a:pPr>
            <a:endParaRPr lang="en-US" sz="4800" dirty="0"/>
          </a:p>
          <a:p>
            <a:pPr lvl="1"/>
            <a:r>
              <a:rPr lang="en-US" sz="4800" dirty="0">
                <a:solidFill>
                  <a:prstClr val="black"/>
                </a:solidFill>
              </a:rPr>
              <a:t>To fully grasp, need to string pearls</a:t>
            </a:r>
          </a:p>
          <a:p>
            <a:pPr lvl="1"/>
            <a:endParaRPr lang="en-US" sz="4800" dirty="0">
              <a:solidFill>
                <a:prstClr val="black"/>
              </a:solidFill>
            </a:endParaRPr>
          </a:p>
          <a:p>
            <a:pPr lvl="1"/>
            <a:r>
              <a:rPr lang="en-US" sz="4800" dirty="0">
                <a:solidFill>
                  <a:prstClr val="black"/>
                </a:solidFill>
              </a:rPr>
              <a:t>Still insufficient to fully understand</a:t>
            </a:r>
          </a:p>
        </p:txBody>
      </p:sp>
    </p:spTree>
    <p:extLst>
      <p:ext uri="{BB962C8B-B14F-4D97-AF65-F5344CB8AC3E}">
        <p14:creationId xmlns:p14="http://schemas.microsoft.com/office/powerpoint/2010/main" val="8210722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38D8D-B8EB-4635-9BB6-EDDFF997257B}"/>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r>
              <a:rPr lang="en-US" sz="6000" dirty="0">
                <a:solidFill>
                  <a:srgbClr val="001320"/>
                </a:solidFill>
                <a:latin typeface="Ezra SIL" panose="02000400000000000000" pitchFamily="2" charset="-79"/>
                <a:cs typeface="Ezra SIL" panose="02000400000000000000" pitchFamily="2" charset="-79"/>
              </a:rPr>
              <a:t> -- Thoughts</a:t>
            </a:r>
            <a:endParaRPr lang="en-US" dirty="0"/>
          </a:p>
        </p:txBody>
      </p:sp>
      <p:sp>
        <p:nvSpPr>
          <p:cNvPr id="3" name="Content Placeholder 2">
            <a:extLst>
              <a:ext uri="{FF2B5EF4-FFF2-40B4-BE49-F238E27FC236}">
                <a16:creationId xmlns:a16="http://schemas.microsoft.com/office/drawing/2014/main" id="{F0D77297-9374-4514-89C2-C48DF95F345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239448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10778-6433-44EB-B604-D081F199E99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72C128C-A720-49E8-BD67-4E73C66CAEE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237030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15D40-38EB-46CF-AFE1-E1F9AA406E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EE68C6-4438-4027-9515-BDDDDAFE8CE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47482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B0FFC-5A8C-4E98-9F3E-6F016837F3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CC38C39-A824-420B-B35B-D9CFA120766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125122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E1AD5-9BCB-4E63-8578-A21E388B0C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6DAEB2-BED5-401B-B034-9D6DD077FF6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145439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D1EEA-93D0-4B60-AD87-53D9D57909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1C9CAC-655D-4F1F-A4C8-FBB2446B87F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230380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C601-3EB4-49C1-A85B-50489AF7EA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7E95C0-8765-4394-B5AF-7F3A76F2625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62605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631B8-2DC8-476F-9600-E16C1FD39E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CAED3A4-DA22-4AAB-90AD-C6F8E379699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796142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0D501-C425-4163-8EA5-5265EC2A979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50F48E9-EE70-4C4B-A843-F0C5F9FA16A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409743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FE8BD-2F5A-46A4-AEF7-93E3FAABB3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C75EA7-74FF-4E91-B3C5-DD10145B5D4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64346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normAutofit/>
          </a:bodyPr>
          <a:lstStyle/>
          <a:p>
            <a:r>
              <a:rPr lang="en-US" sz="4800" dirty="0"/>
              <a:t>We are left with a mystery</a:t>
            </a:r>
          </a:p>
          <a:p>
            <a:pPr lvl="1"/>
            <a:r>
              <a:rPr lang="en-US" sz="4800" dirty="0"/>
              <a:t>What is the liturgy involved?</a:t>
            </a:r>
          </a:p>
          <a:p>
            <a:pPr lvl="1"/>
            <a:r>
              <a:rPr lang="en-US" sz="4800" dirty="0"/>
              <a:t>How to conduct the feast?</a:t>
            </a:r>
          </a:p>
          <a:p>
            <a:pPr lvl="1"/>
            <a:r>
              <a:rPr lang="en-US" sz="4800" dirty="0"/>
              <a:t>Requirements for the feast?</a:t>
            </a:r>
          </a:p>
        </p:txBody>
      </p:sp>
    </p:spTree>
    <p:extLst>
      <p:ext uri="{BB962C8B-B14F-4D97-AF65-F5344CB8AC3E}">
        <p14:creationId xmlns:p14="http://schemas.microsoft.com/office/powerpoint/2010/main" val="39824814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BFFBC-8DD0-424D-B93B-02BCDDBA71D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2C38B8-593E-4219-AF0F-B17C29C67F71}"/>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41DFA712-D21A-49F8-AE6C-2BAC036431CD}"/>
              </a:ext>
            </a:extLst>
          </p:cNvPr>
          <p:cNvSpPr/>
          <p:nvPr/>
        </p:nvSpPr>
        <p:spPr>
          <a:xfrm>
            <a:off x="5138045" y="2921169"/>
            <a:ext cx="1915909" cy="1015663"/>
          </a:xfrm>
          <a:prstGeom prst="rect">
            <a:avLst/>
          </a:prstGeom>
        </p:spPr>
        <p:txBody>
          <a:bodyPr wrap="none">
            <a:spAutoFit/>
          </a:bodyPr>
          <a:lstStyle/>
          <a:p>
            <a:r>
              <a:rPr lang="he-IL" sz="6000" dirty="0">
                <a:solidFill>
                  <a:srgbClr val="001320"/>
                </a:solidFill>
                <a:latin typeface="Ezra SIL" panose="02000400000000000000" pitchFamily="2" charset="-79"/>
                <a:ea typeface="+mj-ea"/>
                <a:cs typeface="Ezra SIL" panose="02000400000000000000" pitchFamily="2" charset="-79"/>
              </a:rPr>
              <a:t>מוֹעֵד</a:t>
            </a:r>
            <a:endParaRPr lang="en-US" dirty="0"/>
          </a:p>
        </p:txBody>
      </p:sp>
    </p:spTree>
    <p:extLst>
      <p:ext uri="{BB962C8B-B14F-4D97-AF65-F5344CB8AC3E}">
        <p14:creationId xmlns:p14="http://schemas.microsoft.com/office/powerpoint/2010/main" val="37517348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AA073-928D-4FFD-B885-58983E0A821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43301C8-56ED-4C32-9FAD-03EB7D04679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233014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76422-3701-4165-977E-29BE056B93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4D45734-2B5C-436D-BCA8-0A0BD44B109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794468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359CF-43B3-4C3E-8734-72A522557D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08A3DF-34F1-40AE-BC13-5E5E4882BD4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024844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20FF4-E489-44DD-BAF7-1B7558FF639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0E7603-90A0-4112-A36B-12F3794117C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394666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7C766-E569-486E-9159-5969EA647B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AE1880-A315-4238-8BF4-5F68EFE8049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94462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normAutofit/>
          </a:bodyPr>
          <a:lstStyle/>
          <a:p>
            <a:pPr lvl="0"/>
            <a:r>
              <a:rPr lang="en-US" sz="4800" dirty="0">
                <a:solidFill>
                  <a:prstClr val="black"/>
                </a:solidFill>
              </a:rPr>
              <a:t>We know the times, months, dates</a:t>
            </a:r>
          </a:p>
          <a:p>
            <a:pPr marL="0" indent="0">
              <a:buNone/>
            </a:pPr>
            <a:endParaRPr lang="en-US" sz="4800" dirty="0"/>
          </a:p>
          <a:p>
            <a:r>
              <a:rPr lang="en-US" sz="4800" dirty="0"/>
              <a:t>To fill in the blanks, we turn to</a:t>
            </a:r>
            <a:endParaRPr lang="en-US" sz="5400" dirty="0"/>
          </a:p>
          <a:p>
            <a:pPr marL="0" indent="0">
              <a:buNone/>
            </a:pPr>
            <a:endParaRPr lang="en-US" sz="4400" dirty="0"/>
          </a:p>
          <a:p>
            <a:pPr marL="0" indent="0" algn="ctr">
              <a:buNone/>
            </a:pPr>
            <a:r>
              <a:rPr lang="en-US" sz="6000" b="1" i="1" u="sng" dirty="0"/>
              <a:t>TRADITION</a:t>
            </a:r>
          </a:p>
        </p:txBody>
      </p:sp>
    </p:spTree>
    <p:extLst>
      <p:ext uri="{BB962C8B-B14F-4D97-AF65-F5344CB8AC3E}">
        <p14:creationId xmlns:p14="http://schemas.microsoft.com/office/powerpoint/2010/main" val="4268571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51D8-7CC1-4DDA-87E2-33DD98F07BA8}"/>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7A50368D-E402-4FEB-B27D-E4EC2FABF8D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26664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normAutofit/>
          </a:bodyPr>
          <a:lstStyle/>
          <a:p>
            <a:pPr marL="0" indent="0">
              <a:buNone/>
            </a:pPr>
            <a:r>
              <a:rPr lang="en-US" sz="4400" dirty="0"/>
              <a:t>So, back up….</a:t>
            </a:r>
          </a:p>
          <a:p>
            <a:pPr marL="0" indent="0">
              <a:buNone/>
            </a:pPr>
            <a:r>
              <a:rPr lang="en-US" sz="4400" dirty="0"/>
              <a:t>”Let’s start at the very beginning, </a:t>
            </a:r>
          </a:p>
          <a:p>
            <a:pPr marL="0" indent="0">
              <a:buNone/>
            </a:pPr>
            <a:r>
              <a:rPr lang="en-US" sz="4400" dirty="0"/>
              <a:t>	a very good place to start…”</a:t>
            </a:r>
          </a:p>
          <a:p>
            <a:pPr marL="0" indent="0">
              <a:buNone/>
            </a:pPr>
            <a:endParaRPr lang="en-US" sz="4400" dirty="0"/>
          </a:p>
          <a:p>
            <a:pPr marL="0" indent="0" algn="ctr">
              <a:buNone/>
            </a:pPr>
            <a:r>
              <a:rPr lang="he-IL" sz="6000" dirty="0">
                <a:solidFill>
                  <a:srgbClr val="001320"/>
                </a:solidFill>
                <a:latin typeface="Ezra SIL" panose="02000400000000000000" pitchFamily="2" charset="-79"/>
                <a:ea typeface="+mj-ea"/>
                <a:cs typeface="Ezra SIL" panose="02000400000000000000" pitchFamily="2" charset="-79"/>
              </a:rPr>
              <a:t>מוֹעֵד</a:t>
            </a:r>
            <a:r>
              <a:rPr lang="en-US" sz="6000" dirty="0">
                <a:solidFill>
                  <a:srgbClr val="001320"/>
                </a:solidFill>
                <a:latin typeface="Ezra SIL" panose="02000400000000000000" pitchFamily="2" charset="-79"/>
                <a:ea typeface="+mj-ea"/>
                <a:cs typeface="Ezra SIL" panose="02000400000000000000" pitchFamily="2" charset="-79"/>
              </a:rPr>
              <a:t>=</a:t>
            </a:r>
            <a:r>
              <a:rPr lang="en-US" sz="6000" dirty="0" err="1">
                <a:solidFill>
                  <a:srgbClr val="001320"/>
                </a:solidFill>
                <a:latin typeface="Ezra SIL" panose="02000400000000000000" pitchFamily="2" charset="-79"/>
                <a:ea typeface="+mj-ea"/>
                <a:cs typeface="Ezra SIL" panose="02000400000000000000" pitchFamily="2" charset="-79"/>
              </a:rPr>
              <a:t>Mo’ed</a:t>
            </a:r>
            <a:endParaRPr lang="en-US" sz="4400" dirty="0"/>
          </a:p>
        </p:txBody>
      </p:sp>
    </p:spTree>
    <p:extLst>
      <p:ext uri="{BB962C8B-B14F-4D97-AF65-F5344CB8AC3E}">
        <p14:creationId xmlns:p14="http://schemas.microsoft.com/office/powerpoint/2010/main" val="1964151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4B35-6B31-4138-8CD7-FDC8E0E69091}"/>
              </a:ext>
            </a:extLst>
          </p:cNvPr>
          <p:cNvSpPr>
            <a:spLocks noGrp="1"/>
          </p:cNvSpPr>
          <p:nvPr>
            <p:ph type="title"/>
          </p:nvPr>
        </p:nvSpPr>
        <p:spPr/>
        <p:txBody>
          <a:bodyPr/>
          <a:lstStyle/>
          <a:p>
            <a:r>
              <a:rPr lang="he-IL" sz="6000" dirty="0">
                <a:solidFill>
                  <a:srgbClr val="001320"/>
                </a:solidFill>
                <a:latin typeface="Ezra SIL" panose="02000400000000000000" pitchFamily="2" charset="-79"/>
                <a:cs typeface="Ezra SIL" panose="02000400000000000000" pitchFamily="2" charset="-79"/>
              </a:rPr>
              <a:t>מוֹעֵד</a:t>
            </a:r>
            <a:endParaRPr lang="en-US" dirty="0"/>
          </a:p>
        </p:txBody>
      </p:sp>
      <p:sp>
        <p:nvSpPr>
          <p:cNvPr id="3" name="Content Placeholder 2">
            <a:extLst>
              <a:ext uri="{FF2B5EF4-FFF2-40B4-BE49-F238E27FC236}">
                <a16:creationId xmlns:a16="http://schemas.microsoft.com/office/drawing/2014/main" id="{81C1C8FF-FB4E-4D42-9DA3-B12BFE2F5A58}"/>
              </a:ext>
            </a:extLst>
          </p:cNvPr>
          <p:cNvSpPr>
            <a:spLocks noGrp="1"/>
          </p:cNvSpPr>
          <p:nvPr>
            <p:ph idx="1"/>
          </p:nvPr>
        </p:nvSpPr>
        <p:spPr/>
        <p:txBody>
          <a:bodyPr/>
          <a:lstStyle/>
          <a:p>
            <a:pPr marL="0" lvl="0" indent="0" algn="ctr">
              <a:buNone/>
            </a:pPr>
            <a:r>
              <a:rPr lang="he-IL" sz="6000" dirty="0">
                <a:solidFill>
                  <a:srgbClr val="001320"/>
                </a:solidFill>
                <a:latin typeface="Ezra SIL" panose="02000400000000000000" pitchFamily="2" charset="-79"/>
                <a:cs typeface="Ezra SIL" panose="02000400000000000000" pitchFamily="2" charset="-79"/>
              </a:rPr>
              <a:t>מוֹעֵד</a:t>
            </a:r>
            <a:r>
              <a:rPr lang="en-US" sz="6000" dirty="0">
                <a:solidFill>
                  <a:srgbClr val="001320"/>
                </a:solidFill>
                <a:latin typeface="Ezra SIL" panose="02000400000000000000" pitchFamily="2" charset="-79"/>
                <a:cs typeface="Ezra SIL" panose="02000400000000000000" pitchFamily="2" charset="-79"/>
              </a:rPr>
              <a:t>=</a:t>
            </a:r>
            <a:r>
              <a:rPr lang="en-US" sz="6000" dirty="0" err="1">
                <a:solidFill>
                  <a:srgbClr val="001320"/>
                </a:solidFill>
                <a:latin typeface="Ezra SIL" panose="02000400000000000000" pitchFamily="2" charset="-79"/>
                <a:cs typeface="Ezra SIL" panose="02000400000000000000" pitchFamily="2" charset="-79"/>
              </a:rPr>
              <a:t>Moed</a:t>
            </a:r>
            <a:endParaRPr lang="en-US" sz="6000" dirty="0">
              <a:solidFill>
                <a:srgbClr val="001320"/>
              </a:solidFill>
              <a:latin typeface="Ezra SIL" panose="02000400000000000000" pitchFamily="2" charset="-79"/>
              <a:cs typeface="Ezra SIL" panose="02000400000000000000" pitchFamily="2" charset="-79"/>
            </a:endParaRPr>
          </a:p>
          <a:p>
            <a:pPr marL="0" lvl="0" indent="0" algn="ctr" rtl="1">
              <a:buNone/>
            </a:pPr>
            <a:r>
              <a:rPr lang="en-US" sz="6600" dirty="0">
                <a:solidFill>
                  <a:srgbClr val="2B2A29"/>
                </a:solidFill>
                <a:latin typeface="Ezra SIL SR" panose="02000400000000000000" pitchFamily="2" charset="-79"/>
                <a:cs typeface="Ezra SIL SR" panose="02000400000000000000" pitchFamily="2" charset="-79"/>
              </a:rPr>
              <a:t>=</a:t>
            </a:r>
            <a:r>
              <a:rPr lang="en-US" sz="6600" dirty="0" err="1">
                <a:solidFill>
                  <a:srgbClr val="2B2A29"/>
                </a:solidFill>
                <a:latin typeface="Ezra SIL SR" panose="02000400000000000000" pitchFamily="2" charset="-79"/>
                <a:cs typeface="Ezra SIL SR" panose="02000400000000000000" pitchFamily="2" charset="-79"/>
              </a:rPr>
              <a:t>Moedim</a:t>
            </a:r>
            <a:r>
              <a:rPr lang="he-IL" sz="6600" dirty="0">
                <a:solidFill>
                  <a:srgbClr val="2B2A29"/>
                </a:solidFill>
                <a:latin typeface="Ezra SIL SR" panose="02000400000000000000" pitchFamily="2" charset="-79"/>
                <a:cs typeface="Ezra SIL SR" panose="02000400000000000000" pitchFamily="2" charset="-79"/>
              </a:rPr>
              <a:t>מוּאדם</a:t>
            </a:r>
          </a:p>
          <a:p>
            <a:pPr marL="0" lvl="0" indent="0" algn="ctr">
              <a:buNone/>
            </a:pPr>
            <a:endParaRPr lang="en-US" sz="4400" dirty="0">
              <a:solidFill>
                <a:prstClr val="black"/>
              </a:solidFill>
            </a:endParaRPr>
          </a:p>
          <a:p>
            <a:pPr marL="0" indent="0">
              <a:buNone/>
            </a:pPr>
            <a:endParaRPr lang="en-US" dirty="0"/>
          </a:p>
        </p:txBody>
      </p:sp>
    </p:spTree>
    <p:extLst>
      <p:ext uri="{BB962C8B-B14F-4D97-AF65-F5344CB8AC3E}">
        <p14:creationId xmlns:p14="http://schemas.microsoft.com/office/powerpoint/2010/main" val="4072859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1621</Words>
  <Application>Microsoft Office PowerPoint</Application>
  <PresentationFormat>Widescreen</PresentationFormat>
  <Paragraphs>174</Paragraphs>
  <Slides>55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55</vt:i4>
      </vt:variant>
    </vt:vector>
  </HeadingPairs>
  <TitlesOfParts>
    <vt:vector size="63" baseType="lpstr">
      <vt:lpstr>Arial</vt:lpstr>
      <vt:lpstr>Calibri</vt:lpstr>
      <vt:lpstr>Calibri Light</vt:lpstr>
      <vt:lpstr>Doulos SIL</vt:lpstr>
      <vt:lpstr>Ezra SIL</vt:lpstr>
      <vt:lpstr>Ezra SIL SR</vt:lpstr>
      <vt:lpstr>Verdana</vt:lpstr>
      <vt:lpstr>Office Theme</vt:lpstr>
      <vt:lpstr>מוֹעֵד</vt:lpstr>
      <vt:lpstr>מוֹעֵד</vt:lpstr>
      <vt:lpstr>מוֹעֵד</vt:lpstr>
      <vt:lpstr>מוֹעֵד</vt:lpstr>
      <vt:lpstr>מוֹעֵד</vt:lpstr>
      <vt:lpstr>מוֹעֵד</vt:lpstr>
      <vt:lpstr>מוֹעֵד</vt:lpstr>
      <vt:lpstr>מוֹעֵד</vt:lpstr>
      <vt:lpstr>מוֹעֵד</vt:lpstr>
      <vt:lpstr>מוֹעֵד</vt:lpstr>
      <vt:lpstr>מוֹעֵד</vt:lpstr>
      <vt:lpstr>מוֹעֵד</vt:lpstr>
      <vt:lpstr>מוֹעֵד</vt:lpstr>
      <vt:lpstr>מוֹעֵד</vt:lpstr>
      <vt:lpstr>מוֹעֵד</vt:lpstr>
      <vt:lpstr>מוֹעֵד</vt:lpstr>
      <vt:lpstr>מוֹעֵד</vt:lpstr>
      <vt:lpstr>מוֹעֵד</vt:lpstr>
      <vt:lpstr>מוֹעֵד</vt:lpstr>
      <vt:lpstr>מוֹעֵד—Special Shabbat Note</vt:lpstr>
      <vt:lpstr>מוֹעֵד</vt:lpstr>
      <vt:lpstr>מוֹעֵד—Eternal—Forever…</vt:lpstr>
      <vt:lpstr>מוֹעֵד</vt:lpstr>
      <vt:lpstr>מוֹעֵד</vt:lpstr>
      <vt:lpstr>מוֹעֵד—Gentile Believers</vt:lpstr>
      <vt:lpstr>מוֹעֵד</vt:lpstr>
      <vt:lpstr>מוֹעֵד</vt:lpstr>
      <vt:lpstr>מוֹעֵד--Prophetically</vt:lpstr>
      <vt:lpstr>מוֹעֵד</vt:lpstr>
      <vt:lpstr>מוֹעֵד</vt:lpstr>
      <vt:lpstr>מוֹעֵד</vt:lpstr>
      <vt:lpstr>מוֹעֵד</vt:lpstr>
      <vt:lpstr>מוֹעֵד</vt:lpstr>
      <vt:lpstr>מוֹעֵד</vt:lpstr>
      <vt:lpstr>מוֹעֵד</vt:lpstr>
      <vt:lpstr>מוֹעֵד</vt:lpstr>
      <vt:lpstr>מוֹעֵד -- Thoughts</vt:lpstr>
      <vt:lpstr>מוֹעֵד -- Thoughts</vt:lpstr>
      <vt:lpstr>מוֹעֵד -- Thoughts</vt:lpstr>
      <vt:lpstr>מוֹעֵד -- Thoughts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מוֹעֵד</dc:title>
  <dc:creator>Margaret Hirschy</dc:creator>
  <cp:lastModifiedBy>Margaret Hirschy</cp:lastModifiedBy>
  <cp:revision>19</cp:revision>
  <dcterms:created xsi:type="dcterms:W3CDTF">2020-02-03T14:34:30Z</dcterms:created>
  <dcterms:modified xsi:type="dcterms:W3CDTF">2020-02-04T05:07:40Z</dcterms:modified>
</cp:coreProperties>
</file>